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79" r:id="rId4"/>
    <p:sldId id="282" r:id="rId5"/>
    <p:sldId id="278" r:id="rId6"/>
    <p:sldId id="262" r:id="rId7"/>
    <p:sldId id="263" r:id="rId8"/>
    <p:sldId id="264" r:id="rId9"/>
    <p:sldId id="259" r:id="rId10"/>
    <p:sldId id="260" r:id="rId11"/>
    <p:sldId id="261" r:id="rId12"/>
    <p:sldId id="281" r:id="rId13"/>
    <p:sldId id="25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92B68-6ACE-43F0-B926-D12E9EE998E7}" type="datetimeFigureOut">
              <a:rPr lang="en-IN" smtClean="0"/>
              <a:t>18-02-2026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8B62F-2F2A-4C87-A80C-A10D8C3B16B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2754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CEFCB-9849-2686-5D59-E6EF7DFEE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92CF5C-A2C0-50FE-D6FA-7D3EC5B1CE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45B776-8F2E-FF74-74F5-220A5E0D3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88286-E09D-860C-07EB-54CD652644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686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00BFF-7E9D-AD71-BD99-6E10E6C36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11E4AD-451B-07DD-D26C-725154AEE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05574-C6AC-01D0-A14A-628D940C3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D055-A7CF-46E1-8FBC-5234552CB2F3}" type="datetimeFigureOut">
              <a:rPr lang="en-IN" smtClean="0"/>
              <a:t>18-02-2026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2FA85-4F39-D740-4E44-B6809173E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A73B6-2C17-368F-5F19-9756B636F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DDEC-F99D-486A-9C7E-266CE358CD7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3708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1143-3AAB-86F5-04CD-98081668E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2618E-718F-2664-9828-F00AC2C86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4BD0E-6422-83ED-BECE-E97EBC66C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D055-A7CF-46E1-8FBC-5234552CB2F3}" type="datetimeFigureOut">
              <a:rPr lang="en-IN" smtClean="0"/>
              <a:t>18-02-2026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F7DD7-542A-1E27-1363-AE33E6A8A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5E28A-35FD-8D6A-F1CE-B2BC4349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DDEC-F99D-486A-9C7E-266CE358CD7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5069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55CA33-10EA-44A9-B57B-5B72E7B22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06437-4691-AE2F-4B51-A3CCF9C71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57EF9-DF46-7E52-E914-3A6C7A463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D055-A7CF-46E1-8FBC-5234552CB2F3}" type="datetimeFigureOut">
              <a:rPr lang="en-IN" smtClean="0"/>
              <a:t>18-02-2026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766B2-9462-A647-7C7B-50297874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E52B8-0233-A556-3BA6-6DAA203E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DDEC-F99D-486A-9C7E-266CE358CD7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0891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56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93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49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11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n-IN" sz="1500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 sz="1500" dirty="0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06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n-IN" sz="1500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 sz="1500" dirty="0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54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n-IN" sz="1500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 sz="1500" dirty="0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45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/>
        </p:spPr>
        <p:txBody>
          <a:bodyPr/>
          <a:lstStyle/>
          <a:p>
            <a:endParaRPr lang="en-IN" sz="1500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 sz="1500" dirty="0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1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18C4-158E-41F9-3CDF-EEB4F269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D419F-66E9-9139-2831-A847B0850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8C017-4806-15F6-AE65-F89E6E0B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D055-A7CF-46E1-8FBC-5234552CB2F3}" type="datetimeFigureOut">
              <a:rPr lang="en-IN" smtClean="0"/>
              <a:t>18-02-2026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9DC1E-C8E4-13B8-AD26-27C8C9124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17964-5B0B-05FD-92C5-E2B2AADF3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DDEC-F99D-486A-9C7E-266CE358CD7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1574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36D7F-A10D-E1E7-02F1-1308C8A2E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FA44F-69EA-5A8F-A2A2-C4B009635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84C2E-1EEE-9EC4-3DBE-1A919629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D055-A7CF-46E1-8FBC-5234552CB2F3}" type="datetimeFigureOut">
              <a:rPr lang="en-IN" smtClean="0"/>
              <a:t>18-02-2026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B7990-6E6F-77E5-AF81-EADDA35D5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401EB-83E7-FFB5-149D-163F50857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DDEC-F99D-486A-9C7E-266CE358CD7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6849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349E-A8BF-D20A-A053-5044625A3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C3B23-16DE-7585-30D2-7152737CA9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D3961-91D9-3169-7C94-8B990D705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28BD6-3440-387F-C3AF-99B67756C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D055-A7CF-46E1-8FBC-5234552CB2F3}" type="datetimeFigureOut">
              <a:rPr lang="en-IN" smtClean="0"/>
              <a:t>18-02-2026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C59C1-0310-F200-2413-B0421FAD7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58FB5D-32F3-7F16-B4DE-380974F2C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DDEC-F99D-486A-9C7E-266CE358CD7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2954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54F5B-E8B0-92F7-19EA-4FEDE928E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600B6-A907-3A07-720C-E472051D6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A927D-EC75-19A6-1004-41AE0C236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99B20-35BB-B87D-D3C9-E4FF622623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9A954B-E675-546F-39D1-60C1A1216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5B15E3-0E77-950C-B7D3-C887172F8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D055-A7CF-46E1-8FBC-5234552CB2F3}" type="datetimeFigureOut">
              <a:rPr lang="en-IN" smtClean="0"/>
              <a:t>18-02-2026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0847-D97C-5D52-ECB0-6135A756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E5F464-8198-DA1D-0114-6B05BA775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DDEC-F99D-486A-9C7E-266CE358CD7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4318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F070D-82D0-9F00-2C1B-1171DF7A0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F00D97-C469-F2EE-5B20-4BB91C62D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D055-A7CF-46E1-8FBC-5234552CB2F3}" type="datetimeFigureOut">
              <a:rPr lang="en-IN" smtClean="0"/>
              <a:t>18-02-2026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42910-9948-3FF6-E472-75C558D8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6E103-497F-9846-E926-DBA3E1F4F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DDEC-F99D-486A-9C7E-266CE358CD7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755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D9F01D-667E-2AEB-1094-8F3619D0B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D055-A7CF-46E1-8FBC-5234552CB2F3}" type="datetimeFigureOut">
              <a:rPr lang="en-IN" smtClean="0"/>
              <a:t>18-02-2026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8EAEF-04B1-1D24-D48C-00F96419D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23F78-9415-6E78-FDE1-15CDC1BDE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DDEC-F99D-486A-9C7E-266CE358CD7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2092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B0E7D-60A9-9693-CE76-2877084EE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E4AE2-F4A7-62B8-1AA4-014675B31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7D3B9-8E04-55B3-21A4-63FCE9524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3E979-352E-1DA6-D555-12F5A3F62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D055-A7CF-46E1-8FBC-5234552CB2F3}" type="datetimeFigureOut">
              <a:rPr lang="en-IN" smtClean="0"/>
              <a:t>18-02-2026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144265-3508-D313-5080-0CA6F900E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1138A-2BD5-C692-BD00-BC619710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DDEC-F99D-486A-9C7E-266CE358CD7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286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50D7-1491-165D-DEA6-F2149083A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94D078-4ACC-04D9-EC7D-D83BDD874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65B1B-0212-6571-51DB-DE12606DD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E3D32-CD37-8219-D5A0-994CB2759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D055-A7CF-46E1-8FBC-5234552CB2F3}" type="datetimeFigureOut">
              <a:rPr lang="en-IN" smtClean="0"/>
              <a:t>18-02-2026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0FE48-70C8-ACD0-2623-D716AF8D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248C6-82AC-81AC-8103-0E9AFBD23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DDEC-F99D-486A-9C7E-266CE358CD7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1198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56FF1-928E-C2F2-48BA-C5E9B67E5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A5EE9-5639-2057-19AA-E89838C05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8B9E3-8D9E-5983-4483-90CD161FD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0D055-A7CF-46E1-8FBC-5234552CB2F3}" type="datetimeFigureOut">
              <a:rPr lang="en-IN" smtClean="0"/>
              <a:t>18-02-2026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8F230-1926-C4E5-00C1-CE9178BB3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966BB-9009-F0A4-C305-0803B4312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ADDEC-F99D-486A-9C7E-266CE358CD7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277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2030136"/>
            <a:ext cx="6297018" cy="1479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Voice-Based Email &amp; Messaging Assistant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61492" y="3249309"/>
            <a:ext cx="6297018" cy="944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Hands-Free Email Interaction Using Speech Technologies (VAANI)</a:t>
            </a:r>
            <a:endParaRPr lang="en-US" sz="2958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458D6-6D6F-B538-208C-9267210D7CEA}"/>
              </a:ext>
            </a:extLst>
          </p:cNvPr>
          <p:cNvSpPr txBox="1"/>
          <p:nvPr/>
        </p:nvSpPr>
        <p:spPr>
          <a:xfrm>
            <a:off x="608510" y="4454327"/>
            <a:ext cx="6096000" cy="144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708"/>
              </a:lnSpc>
            </a:pPr>
            <a:r>
              <a:rPr lang="en-US" sz="1500" dirty="0">
                <a:solidFill>
                  <a:srgbClr val="091C53"/>
                </a:solidFill>
                <a:latin typeface="Instrument Sans Semi Bold" pitchFamily="34" charset="0"/>
              </a:rPr>
              <a:t>Intern Names (TEAM A):</a:t>
            </a:r>
            <a:r>
              <a:rPr lang="en-US" sz="1500" dirty="0" err="1">
                <a:solidFill>
                  <a:srgbClr val="091C53"/>
                </a:solidFill>
                <a:latin typeface="Instrument Sans Semi Bold" pitchFamily="34" charset="0"/>
              </a:rPr>
              <a:t>Vaghdevi</a:t>
            </a:r>
            <a:r>
              <a:rPr lang="en-US" sz="1500" dirty="0">
                <a:solidFill>
                  <a:srgbClr val="091C53"/>
                </a:solidFill>
                <a:latin typeface="Instrument Sans Semi Bold" pitchFamily="34" charset="0"/>
              </a:rPr>
              <a:t> Pappala, Vijay Prasad, Abhinav Gupta ,    Aditya Singh, Sohan Kota</a:t>
            </a:r>
          </a:p>
          <a:p>
            <a:pPr>
              <a:lnSpc>
                <a:spcPts val="3708"/>
              </a:lnSpc>
            </a:pPr>
            <a:r>
              <a:rPr lang="en-US" sz="1500" dirty="0">
                <a:solidFill>
                  <a:srgbClr val="091C53"/>
                </a:solidFill>
                <a:latin typeface="Instrument Sans Semi Bold" pitchFamily="34" charset="0"/>
              </a:rPr>
              <a:t>     Mentor Name:  Santhyia Krishnasamy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61492" y="615454"/>
            <a:ext cx="1337469" cy="355203"/>
          </a:xfrm>
          <a:prstGeom prst="roundRect">
            <a:avLst>
              <a:gd name="adj" fmla="val 17880"/>
            </a:avLst>
          </a:prstGeom>
          <a:solidFill>
            <a:srgbClr val="CCE1FF"/>
          </a:solidFill>
          <a:ln/>
        </p:spPr>
        <p:txBody>
          <a:bodyPr/>
          <a:lstStyle/>
          <a:p>
            <a:endParaRPr lang="en-IN" sz="1500" dirty="0"/>
          </a:p>
        </p:txBody>
      </p:sp>
      <p:sp>
        <p:nvSpPr>
          <p:cNvPr id="3" name="Text 1"/>
          <p:cNvSpPr/>
          <p:nvPr/>
        </p:nvSpPr>
        <p:spPr>
          <a:xfrm>
            <a:off x="774898" y="672108"/>
            <a:ext cx="1110655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ACCESSIBILITY</a:t>
            </a:r>
            <a:endParaRPr lang="en-US" sz="1167" dirty="0"/>
          </a:p>
        </p:txBody>
      </p:sp>
      <p:sp>
        <p:nvSpPr>
          <p:cNvPr id="4" name="Text 2"/>
          <p:cNvSpPr/>
          <p:nvPr/>
        </p:nvSpPr>
        <p:spPr>
          <a:xfrm>
            <a:off x="661492" y="1046262"/>
            <a:ext cx="8124230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Read Email Aloud: Text-to-Speech Integration</a:t>
            </a:r>
            <a:endParaRPr lang="en-US" sz="2958" dirty="0"/>
          </a:p>
        </p:txBody>
      </p:sp>
      <p:sp>
        <p:nvSpPr>
          <p:cNvPr id="5" name="Text 3"/>
          <p:cNvSpPr/>
          <p:nvPr/>
        </p:nvSpPr>
        <p:spPr>
          <a:xfrm>
            <a:off x="661492" y="1991221"/>
            <a:ext cx="4070846" cy="708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Effortless Audio Consumption of Emails</a:t>
            </a:r>
            <a:endParaRPr lang="en-US" sz="2208" dirty="0"/>
          </a:p>
        </p:txBody>
      </p:sp>
      <p:sp>
        <p:nvSpPr>
          <p:cNvPr id="6" name="Text 4"/>
          <p:cNvSpPr/>
          <p:nvPr/>
        </p:nvSpPr>
        <p:spPr>
          <a:xfrm>
            <a:off x="661492" y="2889052"/>
            <a:ext cx="4070846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Text-to-Speech (TTS) feature converts email content into spoken words, allowing for convenient audio consumption.</a:t>
            </a:r>
            <a:endParaRPr lang="en-US" sz="1458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772" y="3876830"/>
            <a:ext cx="1932186" cy="1932186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199857" y="2014836"/>
            <a:ext cx="3073896" cy="2425204"/>
          </a:xfrm>
          <a:prstGeom prst="roundRect">
            <a:avLst>
              <a:gd name="adj" fmla="val 5027"/>
            </a:avLst>
          </a:prstGeom>
          <a:solidFill>
            <a:srgbClr val="FFFFFF"/>
          </a:solidFill>
          <a:ln w="30480">
            <a:solidFill>
              <a:srgbClr val="5E98F1"/>
            </a:solidFill>
            <a:prstDash val="solid"/>
          </a:ln>
        </p:spPr>
        <p:txBody>
          <a:bodyPr/>
          <a:lstStyle/>
          <a:p>
            <a:endParaRPr lang="en-IN" sz="1500" dirty="0"/>
          </a:p>
        </p:txBody>
      </p:sp>
      <p:sp>
        <p:nvSpPr>
          <p:cNvPr id="9" name="Shape 6"/>
          <p:cNvSpPr/>
          <p:nvPr/>
        </p:nvSpPr>
        <p:spPr>
          <a:xfrm>
            <a:off x="5174457" y="2014836"/>
            <a:ext cx="101600" cy="2425204"/>
          </a:xfrm>
          <a:prstGeom prst="roundRect">
            <a:avLst>
              <a:gd name="adj" fmla="val 78139"/>
            </a:avLst>
          </a:prstGeom>
          <a:solidFill>
            <a:srgbClr val="5E98F1"/>
          </a:solidFill>
          <a:ln/>
        </p:spPr>
        <p:txBody>
          <a:bodyPr/>
          <a:lstStyle/>
          <a:p>
            <a:endParaRPr lang="en-IN" sz="1500" dirty="0"/>
          </a:p>
        </p:txBody>
      </p:sp>
      <p:sp>
        <p:nvSpPr>
          <p:cNvPr id="10" name="Text 7"/>
          <p:cNvSpPr/>
          <p:nvPr/>
        </p:nvSpPr>
        <p:spPr>
          <a:xfrm>
            <a:off x="5490469" y="2229247"/>
            <a:ext cx="2568873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Voice Controls for Reading</a:t>
            </a:r>
            <a:endParaRPr lang="en-US" sz="1833" dirty="0"/>
          </a:p>
        </p:txBody>
      </p:sp>
      <p:sp>
        <p:nvSpPr>
          <p:cNvPr id="11" name="Text 8"/>
          <p:cNvSpPr/>
          <p:nvPr/>
        </p:nvSpPr>
        <p:spPr>
          <a:xfrm>
            <a:off x="5490469" y="3008808"/>
            <a:ext cx="2568873" cy="907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"Read this email"</a:t>
            </a:r>
            <a:endParaRPr lang="en-US" sz="1458" dirty="0"/>
          </a:p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"Stop reading"</a:t>
            </a:r>
            <a:endParaRPr lang="en-US" sz="1458" dirty="0"/>
          </a:p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"Pause"</a:t>
            </a:r>
            <a:endParaRPr lang="en-US" sz="1458" dirty="0"/>
          </a:p>
        </p:txBody>
      </p:sp>
      <p:sp>
        <p:nvSpPr>
          <p:cNvPr id="12" name="Shape 9"/>
          <p:cNvSpPr/>
          <p:nvPr/>
        </p:nvSpPr>
        <p:spPr>
          <a:xfrm>
            <a:off x="8462764" y="2014836"/>
            <a:ext cx="3073995" cy="2425204"/>
          </a:xfrm>
          <a:prstGeom prst="roundRect">
            <a:avLst>
              <a:gd name="adj" fmla="val 5027"/>
            </a:avLst>
          </a:prstGeom>
          <a:solidFill>
            <a:srgbClr val="FFFFFF"/>
          </a:solidFill>
          <a:ln w="30480">
            <a:solidFill>
              <a:srgbClr val="5E98F1"/>
            </a:solidFill>
            <a:prstDash val="solid"/>
          </a:ln>
        </p:spPr>
        <p:txBody>
          <a:bodyPr/>
          <a:lstStyle/>
          <a:p>
            <a:endParaRPr lang="en-IN" sz="1500" dirty="0"/>
          </a:p>
        </p:txBody>
      </p:sp>
      <p:sp>
        <p:nvSpPr>
          <p:cNvPr id="13" name="Shape 10"/>
          <p:cNvSpPr/>
          <p:nvPr/>
        </p:nvSpPr>
        <p:spPr>
          <a:xfrm>
            <a:off x="8437364" y="2014836"/>
            <a:ext cx="101600" cy="2425204"/>
          </a:xfrm>
          <a:prstGeom prst="roundRect">
            <a:avLst>
              <a:gd name="adj" fmla="val 78139"/>
            </a:avLst>
          </a:prstGeom>
          <a:solidFill>
            <a:srgbClr val="5E98F1"/>
          </a:solidFill>
          <a:ln/>
        </p:spPr>
        <p:txBody>
          <a:bodyPr/>
          <a:lstStyle/>
          <a:p>
            <a:endParaRPr lang="en-IN" sz="1500" dirty="0"/>
          </a:p>
        </p:txBody>
      </p:sp>
      <p:sp>
        <p:nvSpPr>
          <p:cNvPr id="14" name="Text 11"/>
          <p:cNvSpPr/>
          <p:nvPr/>
        </p:nvSpPr>
        <p:spPr>
          <a:xfrm>
            <a:off x="8856465" y="222924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Primary Advantage</a:t>
            </a:r>
            <a:endParaRPr lang="en-US" sz="1833" dirty="0"/>
          </a:p>
        </p:txBody>
      </p:sp>
      <p:sp>
        <p:nvSpPr>
          <p:cNvPr id="15" name="Text 12"/>
          <p:cNvSpPr/>
          <p:nvPr/>
        </p:nvSpPr>
        <p:spPr>
          <a:xfrm>
            <a:off x="8753376" y="2713534"/>
            <a:ext cx="2568972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Enables truly hands-free and eyes-free email consumption, perfect for multitasking or visually impaired users.</a:t>
            </a:r>
            <a:endParaRPr lang="en-US" sz="1458" dirty="0"/>
          </a:p>
        </p:txBody>
      </p:sp>
      <p:sp>
        <p:nvSpPr>
          <p:cNvPr id="16" name="Text 13"/>
          <p:cNvSpPr/>
          <p:nvPr/>
        </p:nvSpPr>
        <p:spPr>
          <a:xfrm>
            <a:off x="5199857" y="452056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TTS Reads:</a:t>
            </a:r>
            <a:endParaRPr lang="en-US" sz="1833" dirty="0"/>
          </a:p>
        </p:txBody>
      </p:sp>
      <p:sp>
        <p:nvSpPr>
          <p:cNvPr id="17" name="Text 14"/>
          <p:cNvSpPr/>
          <p:nvPr/>
        </p:nvSpPr>
        <p:spPr>
          <a:xfrm>
            <a:off x="5199857" y="5004847"/>
            <a:ext cx="6336903" cy="907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Subject of the email</a:t>
            </a:r>
            <a:endParaRPr lang="en-US" sz="1458" dirty="0"/>
          </a:p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Sender / Receiver details</a:t>
            </a:r>
            <a:endParaRPr lang="en-US" sz="1458" dirty="0"/>
          </a:p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Entire email body</a:t>
            </a:r>
            <a:endParaRPr lang="en-US" sz="1458" dirty="0"/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1E010DC8-BAC0-447D-EE6D-43C301D09F75}"/>
              </a:ext>
            </a:extLst>
          </p:cNvPr>
          <p:cNvSpPr txBox="1"/>
          <p:nvPr/>
        </p:nvSpPr>
        <p:spPr>
          <a:xfrm>
            <a:off x="10564813" y="6409532"/>
            <a:ext cx="155575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61492" y="797918"/>
            <a:ext cx="1312168" cy="355203"/>
          </a:xfrm>
          <a:prstGeom prst="roundRect">
            <a:avLst>
              <a:gd name="adj" fmla="val 17880"/>
            </a:avLst>
          </a:prstGeom>
          <a:solidFill>
            <a:srgbClr val="CCE1FF"/>
          </a:solidFill>
          <a:ln/>
        </p:spPr>
        <p:txBody>
          <a:bodyPr/>
          <a:lstStyle/>
          <a:p>
            <a:endParaRPr lang="en-IN" sz="1500" dirty="0"/>
          </a:p>
        </p:txBody>
      </p:sp>
      <p:sp>
        <p:nvSpPr>
          <p:cNvPr id="3" name="Text 1"/>
          <p:cNvSpPr/>
          <p:nvPr/>
        </p:nvSpPr>
        <p:spPr>
          <a:xfrm>
            <a:off x="774899" y="854571"/>
            <a:ext cx="1085354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COMPOSITION</a:t>
            </a:r>
            <a:endParaRPr lang="en-US" sz="1167" dirty="0"/>
          </a:p>
        </p:txBody>
      </p:sp>
      <p:sp>
        <p:nvSpPr>
          <p:cNvPr id="4" name="Text 2"/>
          <p:cNvSpPr/>
          <p:nvPr/>
        </p:nvSpPr>
        <p:spPr>
          <a:xfrm>
            <a:off x="661492" y="1228725"/>
            <a:ext cx="7282259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Compose Email: Voice-Powered Drafting</a:t>
            </a:r>
            <a:endParaRPr lang="en-US" sz="2958" dirty="0"/>
          </a:p>
        </p:txBody>
      </p:sp>
      <p:sp>
        <p:nvSpPr>
          <p:cNvPr id="5" name="Text 3"/>
          <p:cNvSpPr/>
          <p:nvPr/>
        </p:nvSpPr>
        <p:spPr>
          <a:xfrm>
            <a:off x="661492" y="2173685"/>
            <a:ext cx="4524078" cy="708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Compose New Emails Using Only Your Voice</a:t>
            </a:r>
            <a:endParaRPr lang="en-US" sz="2208" dirty="0"/>
          </a:p>
        </p:txBody>
      </p:sp>
      <p:sp>
        <p:nvSpPr>
          <p:cNvPr id="6" name="Text 4"/>
          <p:cNvSpPr/>
          <p:nvPr/>
        </p:nvSpPr>
        <p:spPr>
          <a:xfrm>
            <a:off x="661492" y="3071515"/>
            <a:ext cx="4524078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platform allows users to compose comprehensive emails through intuitive voice interaction. The system guides you through all necessary fields, ensuring no detail is missed.</a:t>
            </a:r>
            <a:endParaRPr lang="en-US" sz="1458" dirty="0"/>
          </a:p>
        </p:txBody>
      </p:sp>
      <p:sp>
        <p:nvSpPr>
          <p:cNvPr id="7" name="Text 5"/>
          <p:cNvSpPr/>
          <p:nvPr/>
        </p:nvSpPr>
        <p:spPr>
          <a:xfrm>
            <a:off x="661492" y="447020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Required Fields: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661492" y="4954488"/>
            <a:ext cx="4524078" cy="907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Recipient email address</a:t>
            </a:r>
            <a:endParaRPr lang="en-US" sz="1458" dirty="0"/>
          </a:p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Subject of the email</a:t>
            </a:r>
            <a:endParaRPr lang="en-US" sz="1458" dirty="0"/>
          </a:p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Main message body</a:t>
            </a:r>
            <a:endParaRPr lang="en-US" sz="1458" dirty="0"/>
          </a:p>
        </p:txBody>
      </p:sp>
      <p:sp>
        <p:nvSpPr>
          <p:cNvPr id="9" name="Shape 7"/>
          <p:cNvSpPr/>
          <p:nvPr/>
        </p:nvSpPr>
        <p:spPr>
          <a:xfrm>
            <a:off x="5653088" y="2197299"/>
            <a:ext cx="2847281" cy="1019373"/>
          </a:xfrm>
          <a:prstGeom prst="roundRect">
            <a:avLst>
              <a:gd name="adj" fmla="val 7788"/>
            </a:avLst>
          </a:prstGeom>
          <a:solidFill>
            <a:srgbClr val="FFFFFF"/>
          </a:solidFill>
          <a:ln w="30480">
            <a:solidFill>
              <a:srgbClr val="B2C7E5"/>
            </a:solidFill>
            <a:prstDash val="solid"/>
          </a:ln>
        </p:spPr>
        <p:txBody>
          <a:bodyPr/>
          <a:lstStyle/>
          <a:p>
            <a:endParaRPr lang="en-IN" sz="1500" dirty="0"/>
          </a:p>
        </p:txBody>
      </p:sp>
      <p:sp>
        <p:nvSpPr>
          <p:cNvPr id="10" name="Text 8"/>
          <p:cNvSpPr/>
          <p:nvPr/>
        </p:nvSpPr>
        <p:spPr>
          <a:xfrm>
            <a:off x="5867499" y="2411710"/>
            <a:ext cx="2418457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1. System Prompts Recipient</a:t>
            </a:r>
            <a:endParaRPr lang="en-US" sz="1833" dirty="0"/>
          </a:p>
        </p:txBody>
      </p:sp>
      <p:sp>
        <p:nvSpPr>
          <p:cNvPr id="11" name="Shape 9"/>
          <p:cNvSpPr/>
          <p:nvPr/>
        </p:nvSpPr>
        <p:spPr>
          <a:xfrm>
            <a:off x="8689380" y="2197299"/>
            <a:ext cx="2847380" cy="1019373"/>
          </a:xfrm>
          <a:prstGeom prst="roundRect">
            <a:avLst>
              <a:gd name="adj" fmla="val 7788"/>
            </a:avLst>
          </a:prstGeom>
          <a:solidFill>
            <a:srgbClr val="FFFFFF"/>
          </a:solidFill>
          <a:ln w="30480">
            <a:solidFill>
              <a:srgbClr val="B2C7E5"/>
            </a:solidFill>
            <a:prstDash val="solid"/>
          </a:ln>
        </p:spPr>
        <p:txBody>
          <a:bodyPr/>
          <a:lstStyle/>
          <a:p>
            <a:endParaRPr lang="en-IN" sz="1500" dirty="0"/>
          </a:p>
        </p:txBody>
      </p:sp>
      <p:sp>
        <p:nvSpPr>
          <p:cNvPr id="12" name="Text 10"/>
          <p:cNvSpPr/>
          <p:nvPr/>
        </p:nvSpPr>
        <p:spPr>
          <a:xfrm>
            <a:off x="8903792" y="2411710"/>
            <a:ext cx="2418557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2. User Speaks Email Address</a:t>
            </a:r>
            <a:endParaRPr lang="en-US" sz="1833" dirty="0"/>
          </a:p>
        </p:txBody>
      </p:sp>
      <p:sp>
        <p:nvSpPr>
          <p:cNvPr id="13" name="Shape 11"/>
          <p:cNvSpPr/>
          <p:nvPr/>
        </p:nvSpPr>
        <p:spPr>
          <a:xfrm>
            <a:off x="5653088" y="3405684"/>
            <a:ext cx="2847281" cy="1019373"/>
          </a:xfrm>
          <a:prstGeom prst="roundRect">
            <a:avLst>
              <a:gd name="adj" fmla="val 7788"/>
            </a:avLst>
          </a:prstGeom>
          <a:solidFill>
            <a:srgbClr val="FFFFFF"/>
          </a:solidFill>
          <a:ln w="30480">
            <a:solidFill>
              <a:srgbClr val="B2C7E5"/>
            </a:solidFill>
            <a:prstDash val="solid"/>
          </a:ln>
        </p:spPr>
        <p:txBody>
          <a:bodyPr/>
          <a:lstStyle/>
          <a:p>
            <a:endParaRPr lang="en-IN" sz="1500" dirty="0"/>
          </a:p>
        </p:txBody>
      </p:sp>
      <p:sp>
        <p:nvSpPr>
          <p:cNvPr id="14" name="Text 12"/>
          <p:cNvSpPr/>
          <p:nvPr/>
        </p:nvSpPr>
        <p:spPr>
          <a:xfrm>
            <a:off x="5867499" y="3620095"/>
            <a:ext cx="2418457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3. System Prompts Subject</a:t>
            </a:r>
            <a:endParaRPr lang="en-US" sz="1833" dirty="0"/>
          </a:p>
        </p:txBody>
      </p:sp>
      <p:sp>
        <p:nvSpPr>
          <p:cNvPr id="15" name="Shape 13"/>
          <p:cNvSpPr/>
          <p:nvPr/>
        </p:nvSpPr>
        <p:spPr>
          <a:xfrm>
            <a:off x="8689380" y="3405684"/>
            <a:ext cx="2847380" cy="1019373"/>
          </a:xfrm>
          <a:prstGeom prst="roundRect">
            <a:avLst>
              <a:gd name="adj" fmla="val 7788"/>
            </a:avLst>
          </a:prstGeom>
          <a:solidFill>
            <a:srgbClr val="FFFFFF"/>
          </a:solidFill>
          <a:ln w="30480">
            <a:solidFill>
              <a:srgbClr val="B2C7E5"/>
            </a:solidFill>
            <a:prstDash val="solid"/>
          </a:ln>
        </p:spPr>
        <p:txBody>
          <a:bodyPr/>
          <a:lstStyle/>
          <a:p>
            <a:endParaRPr lang="en-IN" sz="1500" dirty="0"/>
          </a:p>
        </p:txBody>
      </p:sp>
      <p:sp>
        <p:nvSpPr>
          <p:cNvPr id="16" name="Text 14"/>
          <p:cNvSpPr/>
          <p:nvPr/>
        </p:nvSpPr>
        <p:spPr>
          <a:xfrm>
            <a:off x="8903792" y="3620095"/>
            <a:ext cx="2418557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4. User Speaks Subject</a:t>
            </a:r>
            <a:endParaRPr lang="en-US" sz="1833" dirty="0"/>
          </a:p>
        </p:txBody>
      </p:sp>
      <p:sp>
        <p:nvSpPr>
          <p:cNvPr id="17" name="Shape 15"/>
          <p:cNvSpPr/>
          <p:nvPr/>
        </p:nvSpPr>
        <p:spPr>
          <a:xfrm>
            <a:off x="5653087" y="4614069"/>
            <a:ext cx="5883672" cy="724098"/>
          </a:xfrm>
          <a:prstGeom prst="roundRect">
            <a:avLst>
              <a:gd name="adj" fmla="val 10964"/>
            </a:avLst>
          </a:prstGeom>
          <a:solidFill>
            <a:srgbClr val="FFFFFF"/>
          </a:solidFill>
          <a:ln w="30480">
            <a:solidFill>
              <a:srgbClr val="B2C7E5"/>
            </a:solidFill>
            <a:prstDash val="solid"/>
          </a:ln>
        </p:spPr>
        <p:txBody>
          <a:bodyPr/>
          <a:lstStyle/>
          <a:p>
            <a:endParaRPr lang="en-IN" sz="1500" dirty="0"/>
          </a:p>
        </p:txBody>
      </p:sp>
      <p:sp>
        <p:nvSpPr>
          <p:cNvPr id="18" name="Text 16"/>
          <p:cNvSpPr/>
          <p:nvPr/>
        </p:nvSpPr>
        <p:spPr>
          <a:xfrm>
            <a:off x="6545659" y="4828481"/>
            <a:ext cx="409852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5. System Prompts Message Content</a:t>
            </a:r>
            <a:endParaRPr lang="en-US" sz="1833" dirty="0"/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BBDAD2D3-6086-17E1-BC87-726BACB8D302}"/>
              </a:ext>
            </a:extLst>
          </p:cNvPr>
          <p:cNvSpPr txBox="1"/>
          <p:nvPr/>
        </p:nvSpPr>
        <p:spPr>
          <a:xfrm>
            <a:off x="10564813" y="6409532"/>
            <a:ext cx="155575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E6BFE-BB8E-F3BD-B589-02FB2D0B8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8AD4612-6EA5-10F7-DD5A-BF3643685383}"/>
              </a:ext>
            </a:extLst>
          </p:cNvPr>
          <p:cNvSpPr/>
          <p:nvPr/>
        </p:nvSpPr>
        <p:spPr>
          <a:xfrm>
            <a:off x="661492" y="6055817"/>
            <a:ext cx="10869018" cy="258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endParaRPr lang="en-US" sz="1333" dirty="0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8A9DB751-227F-A7F2-2D31-1F4C3A23FF6E}"/>
              </a:ext>
            </a:extLst>
          </p:cNvPr>
          <p:cNvSpPr txBox="1"/>
          <p:nvPr/>
        </p:nvSpPr>
        <p:spPr>
          <a:xfrm>
            <a:off x="10564813" y="6417470"/>
            <a:ext cx="155575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5974A-BAA8-AEDB-9BA6-3764D1818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74192"/>
            <a:ext cx="9753600" cy="5381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6639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557" y="1272605"/>
            <a:ext cx="10869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Unified Messaging Integration for Voice-First Messaging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93425" y="2384276"/>
            <a:ext cx="1086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Seamlessly connect Telegram through a unified voice-first interface that transforms how users interact with messaging platforms.</a:t>
            </a:r>
            <a:endParaRPr lang="en-US" sz="1458" dirty="0"/>
          </a:p>
        </p:txBody>
      </p:sp>
      <p:sp>
        <p:nvSpPr>
          <p:cNvPr id="4" name="Shape 2"/>
          <p:cNvSpPr/>
          <p:nvPr/>
        </p:nvSpPr>
        <p:spPr>
          <a:xfrm>
            <a:off x="661492" y="3386039"/>
            <a:ext cx="5339953" cy="2462708"/>
          </a:xfrm>
          <a:prstGeom prst="roundRect">
            <a:avLst>
              <a:gd name="adj" fmla="val 32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56853" y="3581400"/>
            <a:ext cx="567035" cy="567035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825" y="3737272"/>
            <a:ext cx="255092" cy="25509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56854" y="433744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Telegram Bot API</a:t>
            </a:r>
            <a:endParaRPr lang="en-US" sz="1833" dirty="0"/>
          </a:p>
        </p:txBody>
      </p:sp>
      <p:sp>
        <p:nvSpPr>
          <p:cNvPr id="8" name="Text 5"/>
          <p:cNvSpPr/>
          <p:nvPr/>
        </p:nvSpPr>
        <p:spPr>
          <a:xfrm>
            <a:off x="856853" y="4746129"/>
            <a:ext cx="4949230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message fetching using Long Polling technique to ensure instant notifications reach users without delay.</a:t>
            </a:r>
            <a:endParaRPr lang="en-US" sz="1458" dirty="0"/>
          </a:p>
        </p:txBody>
      </p:sp>
      <p:sp>
        <p:nvSpPr>
          <p:cNvPr id="9" name="Shape 6"/>
          <p:cNvSpPr/>
          <p:nvPr/>
        </p:nvSpPr>
        <p:spPr>
          <a:xfrm>
            <a:off x="6190457" y="3386039"/>
            <a:ext cx="5340053" cy="2462708"/>
          </a:xfrm>
          <a:prstGeom prst="roundRect">
            <a:avLst>
              <a:gd name="adj" fmla="val 32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385818" y="3581400"/>
            <a:ext cx="567035" cy="567035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1790" y="3737272"/>
            <a:ext cx="255092" cy="25509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385819" y="4337447"/>
            <a:ext cx="2555974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Proactive Voice Alerts</a:t>
            </a:r>
            <a:endParaRPr lang="en-US" sz="1833" dirty="0"/>
          </a:p>
        </p:txBody>
      </p:sp>
      <p:sp>
        <p:nvSpPr>
          <p:cNvPr id="13" name="Text 9"/>
          <p:cNvSpPr/>
          <p:nvPr/>
        </p:nvSpPr>
        <p:spPr>
          <a:xfrm>
            <a:off x="6385819" y="4746129"/>
            <a:ext cx="4949329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Announces sender name and group context before delivering message content for informed decision-making.</a:t>
            </a:r>
            <a:endParaRPr lang="en-US" sz="1458" dirty="0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FF8AF17-6AAA-B2CF-3B29-B96075D2E869}"/>
              </a:ext>
            </a:extLst>
          </p:cNvPr>
          <p:cNvSpPr txBox="1"/>
          <p:nvPr/>
        </p:nvSpPr>
        <p:spPr>
          <a:xfrm>
            <a:off x="10564813" y="6425407"/>
            <a:ext cx="155575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00FF3-7BC1-B5D9-3AA7-A4C32A350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9" y="329406"/>
            <a:ext cx="10421938" cy="6199188"/>
          </a:xfrm>
          <a:prstGeom prst="rect">
            <a:avLst/>
          </a:prstGeom>
        </p:spPr>
      </p:pic>
      <p:sp>
        <p:nvSpPr>
          <p:cNvPr id="4" name="TextBox 14">
            <a:extLst>
              <a:ext uri="{FF2B5EF4-FFF2-40B4-BE49-F238E27FC236}">
                <a16:creationId xmlns:a16="http://schemas.microsoft.com/office/drawing/2014/main" id="{26DB4BE3-9CD9-18AE-958E-AF65E3DE5489}"/>
              </a:ext>
            </a:extLst>
          </p:cNvPr>
          <p:cNvSpPr txBox="1"/>
          <p:nvPr/>
        </p:nvSpPr>
        <p:spPr>
          <a:xfrm>
            <a:off x="10564813" y="6417470"/>
            <a:ext cx="155575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151399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301" y="522188"/>
            <a:ext cx="10843220" cy="560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75"/>
              </a:lnSpc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Intelligent Summarization for Cognitive Efficiency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60301" y="1507133"/>
            <a:ext cx="2688531" cy="336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2083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</a:t>
            </a:r>
            <a:endParaRPr lang="en-US" sz="2083" dirty="0"/>
          </a:p>
        </p:txBody>
      </p:sp>
      <p:sp>
        <p:nvSpPr>
          <p:cNvPr id="4" name="Text 2"/>
          <p:cNvSpPr/>
          <p:nvPr/>
        </p:nvSpPr>
        <p:spPr>
          <a:xfrm>
            <a:off x="660301" y="2013149"/>
            <a:ext cx="6913364" cy="104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8"/>
              </a:lnSpc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 emails and extended messages create cognitive fatigue when consumed entirely through voice output. Users need to listen through lengthy content to find relevant information.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660301" y="3230563"/>
            <a:ext cx="2688531" cy="336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2083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Solution</a:t>
            </a:r>
            <a:endParaRPr lang="en-US" sz="2083" dirty="0"/>
          </a:p>
        </p:txBody>
      </p:sp>
      <p:sp>
        <p:nvSpPr>
          <p:cNvPr id="6" name="Text 4"/>
          <p:cNvSpPr/>
          <p:nvPr/>
        </p:nvSpPr>
        <p:spPr>
          <a:xfrm>
            <a:off x="660301" y="3736579"/>
            <a:ext cx="6913364" cy="349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8"/>
              </a:lnSpc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Gemini AI analyzes lengthy text and extracts essential elements: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60301" y="4238625"/>
            <a:ext cx="6913364" cy="349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708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Concise main summary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60301" y="4740672"/>
            <a:ext cx="6913364" cy="349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708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action items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60301" y="5242720"/>
            <a:ext cx="6913364" cy="349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708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Sender's underlying intent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00" y="1714203"/>
            <a:ext cx="2740124" cy="365343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60301" y="5999659"/>
            <a:ext cx="2688531" cy="336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endParaRPr lang="en-US" sz="2083" dirty="0"/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009E390D-F049-F80B-1C2B-3DB12E8D1B8F}"/>
              </a:ext>
            </a:extLst>
          </p:cNvPr>
          <p:cNvSpPr txBox="1"/>
          <p:nvPr/>
        </p:nvSpPr>
        <p:spPr>
          <a:xfrm>
            <a:off x="10564813" y="6484130"/>
            <a:ext cx="155575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94" y="441424"/>
            <a:ext cx="10234513" cy="55869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9694" y="6180435"/>
            <a:ext cx="11072614" cy="23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endParaRPr lang="en-US" sz="1250" dirty="0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DDACB910-22AC-BCB3-9A7F-2D61C2357A0D}"/>
              </a:ext>
            </a:extLst>
          </p:cNvPr>
          <p:cNvSpPr txBox="1"/>
          <p:nvPr/>
        </p:nvSpPr>
        <p:spPr>
          <a:xfrm>
            <a:off x="10556424" y="6416576"/>
            <a:ext cx="155575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813" y="0"/>
            <a:ext cx="3278188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537865"/>
            <a:ext cx="7473157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17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Smart Replies for Efficient Messaging</a:t>
            </a:r>
            <a:endParaRPr lang="en-US" sz="2417" dirty="0"/>
          </a:p>
        </p:txBody>
      </p:sp>
      <p:sp>
        <p:nvSpPr>
          <p:cNvPr id="4" name="Text 1"/>
          <p:cNvSpPr/>
          <p:nvPr/>
        </p:nvSpPr>
        <p:spPr>
          <a:xfrm>
            <a:off x="661492" y="1041598"/>
            <a:ext cx="122833" cy="15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958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958" dirty="0"/>
          </a:p>
        </p:txBody>
      </p:sp>
      <p:sp>
        <p:nvSpPr>
          <p:cNvPr id="5" name="Shape 2"/>
          <p:cNvSpPr/>
          <p:nvPr/>
        </p:nvSpPr>
        <p:spPr>
          <a:xfrm>
            <a:off x="661492" y="1237556"/>
            <a:ext cx="7821018" cy="1270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661492" y="1324372"/>
            <a:ext cx="1842889" cy="23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17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Context Collection</a:t>
            </a:r>
            <a:endParaRPr lang="en-US" sz="1417" dirty="0"/>
          </a:p>
        </p:txBody>
      </p:sp>
      <p:sp>
        <p:nvSpPr>
          <p:cNvPr id="7" name="Text 4"/>
          <p:cNvSpPr/>
          <p:nvPr/>
        </p:nvSpPr>
        <p:spPr>
          <a:xfrm>
            <a:off x="661492" y="1602482"/>
            <a:ext cx="7821018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20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message plus previous 2 messages sent to AI model for complete conversation context</a:t>
            </a:r>
            <a:endParaRPr lang="en-US" sz="1208" dirty="0"/>
          </a:p>
        </p:txBody>
      </p:sp>
      <p:sp>
        <p:nvSpPr>
          <p:cNvPr id="8" name="Text 5"/>
          <p:cNvSpPr/>
          <p:nvPr/>
        </p:nvSpPr>
        <p:spPr>
          <a:xfrm>
            <a:off x="661492" y="1977032"/>
            <a:ext cx="122833" cy="15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958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958" dirty="0"/>
          </a:p>
        </p:txBody>
      </p:sp>
      <p:sp>
        <p:nvSpPr>
          <p:cNvPr id="9" name="Shape 6"/>
          <p:cNvSpPr/>
          <p:nvPr/>
        </p:nvSpPr>
        <p:spPr>
          <a:xfrm>
            <a:off x="661492" y="2172990"/>
            <a:ext cx="7821018" cy="1270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661492" y="2259807"/>
            <a:ext cx="1842889" cy="23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17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Generation</a:t>
            </a:r>
            <a:endParaRPr lang="en-US" sz="1417" dirty="0"/>
          </a:p>
        </p:txBody>
      </p:sp>
      <p:sp>
        <p:nvSpPr>
          <p:cNvPr id="11" name="Text 8"/>
          <p:cNvSpPr/>
          <p:nvPr/>
        </p:nvSpPr>
        <p:spPr>
          <a:xfrm>
            <a:off x="661492" y="2537917"/>
            <a:ext cx="7821018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20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3 contextually appropriate reply options tailored to the conversation situation</a:t>
            </a:r>
            <a:endParaRPr lang="en-US" sz="1208" dirty="0"/>
          </a:p>
        </p:txBody>
      </p:sp>
      <p:sp>
        <p:nvSpPr>
          <p:cNvPr id="12" name="Text 9"/>
          <p:cNvSpPr/>
          <p:nvPr/>
        </p:nvSpPr>
        <p:spPr>
          <a:xfrm>
            <a:off x="661492" y="2912467"/>
            <a:ext cx="122833" cy="15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958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958" dirty="0"/>
          </a:p>
        </p:txBody>
      </p:sp>
      <p:sp>
        <p:nvSpPr>
          <p:cNvPr id="13" name="Shape 10"/>
          <p:cNvSpPr/>
          <p:nvPr/>
        </p:nvSpPr>
        <p:spPr>
          <a:xfrm>
            <a:off x="661492" y="3108424"/>
            <a:ext cx="7821018" cy="1270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661492" y="3195241"/>
            <a:ext cx="1842889" cy="23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17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Voice Presentation</a:t>
            </a:r>
            <a:endParaRPr lang="en-US" sz="1417" dirty="0"/>
          </a:p>
        </p:txBody>
      </p:sp>
      <p:sp>
        <p:nvSpPr>
          <p:cNvPr id="15" name="Text 12"/>
          <p:cNvSpPr/>
          <p:nvPr/>
        </p:nvSpPr>
        <p:spPr>
          <a:xfrm>
            <a:off x="661492" y="3473351"/>
            <a:ext cx="7821018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20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reads all options clearly, allowing user to review choices by listening</a:t>
            </a:r>
            <a:endParaRPr lang="en-US" sz="1208" dirty="0"/>
          </a:p>
        </p:txBody>
      </p:sp>
      <p:sp>
        <p:nvSpPr>
          <p:cNvPr id="16" name="Text 13"/>
          <p:cNvSpPr/>
          <p:nvPr/>
        </p:nvSpPr>
        <p:spPr>
          <a:xfrm>
            <a:off x="661492" y="3847902"/>
            <a:ext cx="122833" cy="15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958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958" dirty="0"/>
          </a:p>
        </p:txBody>
      </p:sp>
      <p:sp>
        <p:nvSpPr>
          <p:cNvPr id="17" name="Shape 14"/>
          <p:cNvSpPr/>
          <p:nvPr/>
        </p:nvSpPr>
        <p:spPr>
          <a:xfrm>
            <a:off x="661492" y="4043858"/>
            <a:ext cx="7821018" cy="1270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8" name="Text 15"/>
          <p:cNvSpPr/>
          <p:nvPr/>
        </p:nvSpPr>
        <p:spPr>
          <a:xfrm>
            <a:off x="661492" y="4130675"/>
            <a:ext cx="1842889" cy="23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17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Quick Selection</a:t>
            </a:r>
            <a:endParaRPr lang="en-US" sz="1417" dirty="0"/>
          </a:p>
        </p:txBody>
      </p:sp>
      <p:sp>
        <p:nvSpPr>
          <p:cNvPr id="19" name="Text 16"/>
          <p:cNvSpPr/>
          <p:nvPr/>
        </p:nvSpPr>
        <p:spPr>
          <a:xfrm>
            <a:off x="661492" y="4408786"/>
            <a:ext cx="7821018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20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responds "Option One/Two/Three" and system sends selected reply instantly</a:t>
            </a:r>
            <a:endParaRPr lang="en-US" sz="1208" dirty="0"/>
          </a:p>
        </p:txBody>
      </p:sp>
      <p:sp>
        <p:nvSpPr>
          <p:cNvPr id="20" name="Text 17"/>
          <p:cNvSpPr/>
          <p:nvPr/>
        </p:nvSpPr>
        <p:spPr>
          <a:xfrm>
            <a:off x="661492" y="4823321"/>
            <a:ext cx="2725738" cy="307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Architecture</a:t>
            </a:r>
            <a:endParaRPr lang="en-US" sz="1917" dirty="0"/>
          </a:p>
        </p:txBody>
      </p:sp>
      <p:sp>
        <p:nvSpPr>
          <p:cNvPr id="21" name="Text 18"/>
          <p:cNvSpPr/>
          <p:nvPr/>
        </p:nvSpPr>
        <p:spPr>
          <a:xfrm>
            <a:off x="661492" y="5330032"/>
            <a:ext cx="1842889" cy="23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17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Flow</a:t>
            </a:r>
            <a:endParaRPr lang="en-US" sz="1417" dirty="0"/>
          </a:p>
        </p:txBody>
      </p:sp>
      <p:sp>
        <p:nvSpPr>
          <p:cNvPr id="22" name="Text 19"/>
          <p:cNvSpPr/>
          <p:nvPr/>
        </p:nvSpPr>
        <p:spPr>
          <a:xfrm>
            <a:off x="661492" y="5640090"/>
            <a:ext cx="3760688" cy="608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20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Messages transmitted securely through encrypted channels to AI processing engine with minimal latency.</a:t>
            </a:r>
            <a:endParaRPr lang="en-US" sz="1208" dirty="0"/>
          </a:p>
        </p:txBody>
      </p:sp>
      <p:sp>
        <p:nvSpPr>
          <p:cNvPr id="23" name="Text 20"/>
          <p:cNvSpPr/>
          <p:nvPr/>
        </p:nvSpPr>
        <p:spPr>
          <a:xfrm>
            <a:off x="4728171" y="5330032"/>
            <a:ext cx="1842889" cy="23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417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Response Time</a:t>
            </a:r>
            <a:endParaRPr lang="en-US" sz="1417" dirty="0"/>
          </a:p>
        </p:txBody>
      </p:sp>
      <p:sp>
        <p:nvSpPr>
          <p:cNvPr id="24" name="Text 21"/>
          <p:cNvSpPr/>
          <p:nvPr/>
        </p:nvSpPr>
        <p:spPr>
          <a:xfrm>
            <a:off x="4728170" y="5640090"/>
            <a:ext cx="3760688" cy="405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20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generation time under 2 seconds ensures seamless conversation flow without interruption.</a:t>
            </a:r>
            <a:endParaRPr lang="en-US" sz="1208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543619"/>
            <a:ext cx="9782076" cy="53399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6055817"/>
            <a:ext cx="10869018" cy="258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endParaRPr lang="en-US" sz="1333" dirty="0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C267DA14-1327-3A04-75E6-2BC582DF87CD}"/>
              </a:ext>
            </a:extLst>
          </p:cNvPr>
          <p:cNvSpPr txBox="1"/>
          <p:nvPr/>
        </p:nvSpPr>
        <p:spPr>
          <a:xfrm>
            <a:off x="10564813" y="6417470"/>
            <a:ext cx="155575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12842" y="821829"/>
            <a:ext cx="6538318" cy="96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92"/>
              </a:lnSpc>
            </a:pPr>
            <a:r>
              <a:rPr lang="en-US" sz="3042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Biometric Active Authorization System</a:t>
            </a:r>
            <a:endParaRPr lang="en-US" sz="3042" dirty="0"/>
          </a:p>
        </p:txBody>
      </p:sp>
      <p:sp>
        <p:nvSpPr>
          <p:cNvPr id="4" name="Shape 1"/>
          <p:cNvSpPr/>
          <p:nvPr/>
        </p:nvSpPr>
        <p:spPr>
          <a:xfrm>
            <a:off x="5112842" y="2208907"/>
            <a:ext cx="6538318" cy="1551186"/>
          </a:xfrm>
          <a:prstGeom prst="roundRect">
            <a:avLst>
              <a:gd name="adj" fmla="val 5895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5112842" y="2189857"/>
            <a:ext cx="6538318" cy="76200"/>
          </a:xfrm>
          <a:prstGeom prst="roundRect">
            <a:avLst>
              <a:gd name="adj" fmla="val 85179"/>
            </a:avLst>
          </a:prstGeom>
          <a:solidFill>
            <a:srgbClr val="4950BC"/>
          </a:solidFill>
          <a:ln/>
        </p:spPr>
      </p:sp>
      <p:sp>
        <p:nvSpPr>
          <p:cNvPr id="6" name="Shape 3"/>
          <p:cNvSpPr/>
          <p:nvPr/>
        </p:nvSpPr>
        <p:spPr>
          <a:xfrm>
            <a:off x="8150225" y="1977132"/>
            <a:ext cx="463550" cy="463550"/>
          </a:xfrm>
          <a:prstGeom prst="roundRect">
            <a:avLst>
              <a:gd name="adj" fmla="val 164384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8289231" y="2093019"/>
            <a:ext cx="185440" cy="231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458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458" dirty="0"/>
          </a:p>
        </p:txBody>
      </p:sp>
      <p:sp>
        <p:nvSpPr>
          <p:cNvPr id="8" name="Text 5"/>
          <p:cNvSpPr/>
          <p:nvPr/>
        </p:nvSpPr>
        <p:spPr>
          <a:xfrm>
            <a:off x="5286375" y="2595166"/>
            <a:ext cx="2509838" cy="241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Active Authorization Layer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5286375" y="2912368"/>
            <a:ext cx="6191250" cy="674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20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face scan is now required before sending any message, shifting security from the </a:t>
            </a:r>
            <a:r>
              <a:rPr lang="en-US" sz="1208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Login Stage</a:t>
            </a:r>
            <a:r>
              <a:rPr lang="en-US" sz="120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the </a:t>
            </a:r>
            <a:r>
              <a:rPr lang="en-US" sz="1208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 Stage</a:t>
            </a:r>
            <a:r>
              <a:rPr lang="en-US" sz="120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This prevents unauthorized message transmission by implementing dual verification: </a:t>
            </a:r>
            <a:r>
              <a:rPr lang="en-US" sz="1208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Login + Physical Face Confirmation</a:t>
            </a:r>
            <a:r>
              <a:rPr lang="en-US" sz="120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08" dirty="0"/>
          </a:p>
        </p:txBody>
      </p:sp>
      <p:sp>
        <p:nvSpPr>
          <p:cNvPr id="10" name="Shape 7"/>
          <p:cNvSpPr/>
          <p:nvPr/>
        </p:nvSpPr>
        <p:spPr>
          <a:xfrm>
            <a:off x="5112842" y="4118174"/>
            <a:ext cx="6538318" cy="1551186"/>
          </a:xfrm>
          <a:prstGeom prst="roundRect">
            <a:avLst>
              <a:gd name="adj" fmla="val 5895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5112842" y="4099123"/>
            <a:ext cx="6538318" cy="76200"/>
          </a:xfrm>
          <a:prstGeom prst="roundRect">
            <a:avLst>
              <a:gd name="adj" fmla="val 85179"/>
            </a:avLst>
          </a:prstGeom>
          <a:solidFill>
            <a:srgbClr val="4950BC"/>
          </a:solidFill>
          <a:ln/>
        </p:spPr>
      </p:sp>
      <p:sp>
        <p:nvSpPr>
          <p:cNvPr id="12" name="Shape 9"/>
          <p:cNvSpPr/>
          <p:nvPr/>
        </p:nvSpPr>
        <p:spPr>
          <a:xfrm>
            <a:off x="8150225" y="3886398"/>
            <a:ext cx="463550" cy="463550"/>
          </a:xfrm>
          <a:prstGeom prst="roundRect">
            <a:avLst>
              <a:gd name="adj" fmla="val 164384"/>
            </a:avLst>
          </a:prstGeom>
          <a:solidFill>
            <a:srgbClr val="4950BC"/>
          </a:solidFill>
          <a:ln/>
        </p:spPr>
      </p:sp>
      <p:sp>
        <p:nvSpPr>
          <p:cNvPr id="13" name="Text 10"/>
          <p:cNvSpPr/>
          <p:nvPr/>
        </p:nvSpPr>
        <p:spPr>
          <a:xfrm>
            <a:off x="8289231" y="4002286"/>
            <a:ext cx="185440" cy="231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458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458" dirty="0"/>
          </a:p>
        </p:txBody>
      </p:sp>
      <p:sp>
        <p:nvSpPr>
          <p:cNvPr id="14" name="Text 11"/>
          <p:cNvSpPr/>
          <p:nvPr/>
        </p:nvSpPr>
        <p:spPr>
          <a:xfrm>
            <a:off x="5286375" y="4504432"/>
            <a:ext cx="2835077" cy="241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Protecting Sensitive Channels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5286375" y="4821634"/>
            <a:ext cx="6191250" cy="674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20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system actively prevents email misuse and data leaks, and secures Telegram from impersonation. It adds a final confirmation before transmission, significantly reducing human errors in sensitive communications.</a:t>
            </a:r>
            <a:endParaRPr lang="en-US" sz="1208" dirty="0"/>
          </a:p>
        </p:txBody>
      </p:sp>
      <p:sp>
        <p:nvSpPr>
          <p:cNvPr id="16" name="Text 13"/>
          <p:cNvSpPr/>
          <p:nvPr/>
        </p:nvSpPr>
        <p:spPr>
          <a:xfrm>
            <a:off x="5112842" y="5811441"/>
            <a:ext cx="6538318" cy="224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20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intentional, verified, and secure communication.</a:t>
            </a:r>
            <a:endParaRPr lang="en-US" sz="1208" dirty="0"/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6049BACF-B9DE-0FEE-ADC2-88AF37E6030A}"/>
              </a:ext>
            </a:extLst>
          </p:cNvPr>
          <p:cNvSpPr txBox="1"/>
          <p:nvPr/>
        </p:nvSpPr>
        <p:spPr>
          <a:xfrm>
            <a:off x="10564813" y="6425407"/>
            <a:ext cx="155575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61492" y="908944"/>
            <a:ext cx="1891308" cy="355203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sp>
        <p:nvSpPr>
          <p:cNvPr id="3" name="Text 1"/>
          <p:cNvSpPr/>
          <p:nvPr/>
        </p:nvSpPr>
        <p:spPr>
          <a:xfrm>
            <a:off x="774899" y="965597"/>
            <a:ext cx="1664494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PROBLEM STATEMENT</a:t>
            </a:r>
            <a:endParaRPr lang="en-US" sz="1167" dirty="0"/>
          </a:p>
        </p:txBody>
      </p:sp>
      <p:sp>
        <p:nvSpPr>
          <p:cNvPr id="4" name="Text 2"/>
          <p:cNvSpPr/>
          <p:nvPr/>
        </p:nvSpPr>
        <p:spPr>
          <a:xfrm>
            <a:off x="661492" y="1339751"/>
            <a:ext cx="10869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Addressing Challenges in Traditional Email Interaction</a:t>
            </a:r>
            <a:endParaRPr lang="en-US" sz="3708" dirty="0"/>
          </a:p>
        </p:txBody>
      </p:sp>
      <p:sp>
        <p:nvSpPr>
          <p:cNvPr id="5" name="Text 3"/>
          <p:cNvSpPr/>
          <p:nvPr/>
        </p:nvSpPr>
        <p:spPr>
          <a:xfrm>
            <a:off x="661492" y="2804518"/>
            <a:ext cx="1086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Traditional email systems often present significant barriers to efficient and accessible communication. Our solution directly addresses these critical issues.</a:t>
            </a:r>
            <a:endParaRPr lang="en-US" sz="1458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492" y="3621981"/>
            <a:ext cx="472480" cy="47248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61492" y="4330700"/>
            <a:ext cx="291713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Manual Input Dependency</a:t>
            </a:r>
            <a:endParaRPr lang="en-US" sz="1833" dirty="0"/>
          </a:p>
        </p:txBody>
      </p:sp>
      <p:sp>
        <p:nvSpPr>
          <p:cNvPr id="8" name="Text 5"/>
          <p:cNvSpPr/>
          <p:nvPr/>
        </p:nvSpPr>
        <p:spPr>
          <a:xfrm>
            <a:off x="661492" y="4739382"/>
            <a:ext cx="3465513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Heavy reliance on manual typing and screen interaction limits productivity and mobility for many users.</a:t>
            </a:r>
            <a:endParaRPr lang="en-US" sz="1458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3244" y="3621981"/>
            <a:ext cx="472480" cy="472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363245" y="4330700"/>
            <a:ext cx="270877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Accessibility Limitations</a:t>
            </a:r>
            <a:endParaRPr lang="en-US" sz="1833" dirty="0"/>
          </a:p>
        </p:txBody>
      </p:sp>
      <p:sp>
        <p:nvSpPr>
          <p:cNvPr id="11" name="Text 7"/>
          <p:cNvSpPr/>
          <p:nvPr/>
        </p:nvSpPr>
        <p:spPr>
          <a:xfrm>
            <a:off x="4363244" y="4739382"/>
            <a:ext cx="3465513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Visually impaired individuals face considerable challenges, restricting their independent access to email.</a:t>
            </a:r>
            <a:endParaRPr lang="en-US" sz="1458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4996" y="3621981"/>
            <a:ext cx="472480" cy="472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064996" y="4330700"/>
            <a:ext cx="287506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Demand for Voice Control</a:t>
            </a:r>
            <a:endParaRPr lang="en-US" sz="1833" dirty="0"/>
          </a:p>
        </p:txBody>
      </p:sp>
      <p:sp>
        <p:nvSpPr>
          <p:cNvPr id="14" name="Text 9"/>
          <p:cNvSpPr/>
          <p:nvPr/>
        </p:nvSpPr>
        <p:spPr>
          <a:xfrm>
            <a:off x="8064996" y="4739382"/>
            <a:ext cx="3465513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growing need for hands-free, voice-driven email access to enhance convenience and multitasking capabilities.</a:t>
            </a:r>
            <a:endParaRPr lang="en-US" sz="1458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D08887-23C2-5B30-5DFF-EBFD77B51D20}"/>
              </a:ext>
            </a:extLst>
          </p:cNvPr>
          <p:cNvSpPr txBox="1"/>
          <p:nvPr/>
        </p:nvSpPr>
        <p:spPr>
          <a:xfrm>
            <a:off x="10556875" y="6445251"/>
            <a:ext cx="155575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sz="1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61492" y="811609"/>
            <a:ext cx="1906389" cy="355203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sp>
        <p:nvSpPr>
          <p:cNvPr id="3" name="Text 1"/>
          <p:cNvSpPr/>
          <p:nvPr/>
        </p:nvSpPr>
        <p:spPr>
          <a:xfrm>
            <a:off x="774898" y="868263"/>
            <a:ext cx="1679575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 DEEP DIVE</a:t>
            </a:r>
            <a:endParaRPr lang="en-US" sz="1167" dirty="0"/>
          </a:p>
        </p:txBody>
      </p:sp>
      <p:sp>
        <p:nvSpPr>
          <p:cNvPr id="4" name="Text 2"/>
          <p:cNvSpPr/>
          <p:nvPr/>
        </p:nvSpPr>
        <p:spPr>
          <a:xfrm>
            <a:off x="661492" y="1242418"/>
            <a:ext cx="10771981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Workflow &amp; Implementation Benefits</a:t>
            </a:r>
            <a:endParaRPr lang="en-US" sz="3708" dirty="0"/>
          </a:p>
        </p:txBody>
      </p:sp>
      <p:sp>
        <p:nvSpPr>
          <p:cNvPr id="5" name="Text 3"/>
          <p:cNvSpPr/>
          <p:nvPr/>
        </p:nvSpPr>
        <p:spPr>
          <a:xfrm>
            <a:off x="661492" y="1908671"/>
            <a:ext cx="6419751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Face-Match Authorization Process</a:t>
            </a:r>
            <a:endParaRPr lang="en-US" sz="2958" dirty="0"/>
          </a:p>
        </p:txBody>
      </p:sp>
      <p:sp>
        <p:nvSpPr>
          <p:cNvPr id="6" name="Text 4"/>
          <p:cNvSpPr/>
          <p:nvPr/>
        </p:nvSpPr>
        <p:spPr>
          <a:xfrm>
            <a:off x="661492" y="2664618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458" dirty="0"/>
          </a:p>
        </p:txBody>
      </p:sp>
      <p:sp>
        <p:nvSpPr>
          <p:cNvPr id="7" name="Shape 5"/>
          <p:cNvSpPr/>
          <p:nvPr/>
        </p:nvSpPr>
        <p:spPr>
          <a:xfrm>
            <a:off x="661492" y="2960489"/>
            <a:ext cx="5339953" cy="2540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8" name="Text 6"/>
          <p:cNvSpPr/>
          <p:nvPr/>
        </p:nvSpPr>
        <p:spPr>
          <a:xfrm>
            <a:off x="661492" y="310574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Initiate Action</a:t>
            </a:r>
            <a:endParaRPr lang="en-US" sz="1833" dirty="0"/>
          </a:p>
        </p:txBody>
      </p:sp>
      <p:sp>
        <p:nvSpPr>
          <p:cNvPr id="9" name="Text 7"/>
          <p:cNvSpPr/>
          <p:nvPr/>
        </p:nvSpPr>
        <p:spPr>
          <a:xfrm>
            <a:off x="661492" y="3514428"/>
            <a:ext cx="533995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clicks "Send" or gives a voice command to initiate message transmission.</a:t>
            </a:r>
            <a:endParaRPr lang="en-US" sz="1458" dirty="0"/>
          </a:p>
        </p:txBody>
      </p:sp>
      <p:sp>
        <p:nvSpPr>
          <p:cNvPr id="10" name="Text 8"/>
          <p:cNvSpPr/>
          <p:nvPr/>
        </p:nvSpPr>
        <p:spPr>
          <a:xfrm>
            <a:off x="6190457" y="2664618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458" dirty="0"/>
          </a:p>
        </p:txBody>
      </p:sp>
      <p:sp>
        <p:nvSpPr>
          <p:cNvPr id="11" name="Shape 9"/>
          <p:cNvSpPr/>
          <p:nvPr/>
        </p:nvSpPr>
        <p:spPr>
          <a:xfrm>
            <a:off x="6190457" y="2960489"/>
            <a:ext cx="5340053" cy="2540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2" name="Text 10"/>
          <p:cNvSpPr/>
          <p:nvPr/>
        </p:nvSpPr>
        <p:spPr>
          <a:xfrm>
            <a:off x="6190457" y="310574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Liveness Scan</a:t>
            </a:r>
            <a:endParaRPr lang="en-US" sz="1833" dirty="0"/>
          </a:p>
        </p:txBody>
      </p:sp>
      <p:sp>
        <p:nvSpPr>
          <p:cNvPr id="13" name="Text 11"/>
          <p:cNvSpPr/>
          <p:nvPr/>
        </p:nvSpPr>
        <p:spPr>
          <a:xfrm>
            <a:off x="6190457" y="3514428"/>
            <a:ext cx="534005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device camera activates for a 4-second liveness scan to capture the user's face.</a:t>
            </a:r>
            <a:endParaRPr lang="en-US" sz="1458" dirty="0"/>
          </a:p>
        </p:txBody>
      </p:sp>
      <p:sp>
        <p:nvSpPr>
          <p:cNvPr id="14" name="Text 12"/>
          <p:cNvSpPr/>
          <p:nvPr/>
        </p:nvSpPr>
        <p:spPr>
          <a:xfrm>
            <a:off x="661492" y="4449961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458" dirty="0"/>
          </a:p>
        </p:txBody>
      </p:sp>
      <p:sp>
        <p:nvSpPr>
          <p:cNvPr id="15" name="Shape 13"/>
          <p:cNvSpPr/>
          <p:nvPr/>
        </p:nvSpPr>
        <p:spPr>
          <a:xfrm>
            <a:off x="661492" y="4745831"/>
            <a:ext cx="5339953" cy="2540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6" name="Text 14"/>
          <p:cNvSpPr/>
          <p:nvPr/>
        </p:nvSpPr>
        <p:spPr>
          <a:xfrm>
            <a:off x="661492" y="4891088"/>
            <a:ext cx="257234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Biometric Comparison</a:t>
            </a:r>
            <a:endParaRPr lang="en-US" sz="1833" dirty="0"/>
          </a:p>
        </p:txBody>
      </p:sp>
      <p:sp>
        <p:nvSpPr>
          <p:cNvPr id="17" name="Text 15"/>
          <p:cNvSpPr/>
          <p:nvPr/>
        </p:nvSpPr>
        <p:spPr>
          <a:xfrm>
            <a:off x="661492" y="5299769"/>
            <a:ext cx="533995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captured image is compared with the securely stored cloud record for verification.</a:t>
            </a:r>
            <a:endParaRPr lang="en-US" sz="1458" dirty="0"/>
          </a:p>
        </p:txBody>
      </p:sp>
      <p:sp>
        <p:nvSpPr>
          <p:cNvPr id="18" name="Text 16"/>
          <p:cNvSpPr/>
          <p:nvPr/>
        </p:nvSpPr>
        <p:spPr>
          <a:xfrm>
            <a:off x="6190457" y="4449961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458" dirty="0"/>
          </a:p>
        </p:txBody>
      </p:sp>
      <p:sp>
        <p:nvSpPr>
          <p:cNvPr id="19" name="Shape 17"/>
          <p:cNvSpPr/>
          <p:nvPr/>
        </p:nvSpPr>
        <p:spPr>
          <a:xfrm>
            <a:off x="6190457" y="4745831"/>
            <a:ext cx="5340053" cy="2540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0" name="Text 18"/>
          <p:cNvSpPr/>
          <p:nvPr/>
        </p:nvSpPr>
        <p:spPr>
          <a:xfrm>
            <a:off x="6190457" y="4891088"/>
            <a:ext cx="289450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Authorised Transmission</a:t>
            </a:r>
            <a:endParaRPr lang="en-US" sz="1833" dirty="0"/>
          </a:p>
        </p:txBody>
      </p:sp>
      <p:sp>
        <p:nvSpPr>
          <p:cNvPr id="21" name="Text 19"/>
          <p:cNvSpPr/>
          <p:nvPr/>
        </p:nvSpPr>
        <p:spPr>
          <a:xfrm>
            <a:off x="6190457" y="5299769"/>
            <a:ext cx="534005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Message transmission occurs only if the confidence threshold for face-match is met.</a:t>
            </a:r>
            <a:endParaRPr lang="en-US" sz="1458" dirty="0"/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78BC6F3E-4747-119F-BB04-180440F50D25}"/>
              </a:ext>
            </a:extLst>
          </p:cNvPr>
          <p:cNvSpPr txBox="1"/>
          <p:nvPr/>
        </p:nvSpPr>
        <p:spPr>
          <a:xfrm>
            <a:off x="10564813" y="6433345"/>
            <a:ext cx="155575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936427"/>
            <a:ext cx="10869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Deployment From Localhost to Production Environment</a:t>
            </a:r>
            <a:endParaRPr lang="en-US" sz="370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2495748"/>
            <a:ext cx="558800" cy="5588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56532" y="2495748"/>
            <a:ext cx="1744960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Web Server on Render (Node.js)</a:t>
            </a:r>
            <a:endParaRPr lang="en-US" sz="1833" dirty="0"/>
          </a:p>
        </p:txBody>
      </p:sp>
      <p:sp>
        <p:nvSpPr>
          <p:cNvPr id="5" name="Text 2"/>
          <p:cNvSpPr/>
          <p:nvPr/>
        </p:nvSpPr>
        <p:spPr>
          <a:xfrm>
            <a:off x="1456532" y="3494981"/>
            <a:ext cx="1744960" cy="2419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web server is hosted on Render, leveraging a robust Node.js environment for optimal performance and scalability.</a:t>
            </a:r>
            <a:endParaRPr lang="en-US" sz="1458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732" y="2495748"/>
            <a:ext cx="558800" cy="5588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32771" y="2495748"/>
            <a:ext cx="1745059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on  Cloud (MySQL)</a:t>
            </a:r>
            <a:endParaRPr lang="en-US" sz="1833" dirty="0"/>
          </a:p>
        </p:txBody>
      </p:sp>
      <p:sp>
        <p:nvSpPr>
          <p:cNvPr id="8" name="Text 4"/>
          <p:cNvSpPr/>
          <p:nvPr/>
        </p:nvSpPr>
        <p:spPr>
          <a:xfrm>
            <a:off x="4232771" y="3494981"/>
            <a:ext cx="1745059" cy="2419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database is securely hosted on Aiven Cloud, offering a managed MySQL service with high availability and reliability.</a:t>
            </a:r>
            <a:endParaRPr lang="en-US" sz="145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070" y="2495748"/>
            <a:ext cx="558800" cy="5588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09111" y="2495748"/>
            <a:ext cx="174505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 SSL Connection</a:t>
            </a:r>
            <a:endParaRPr lang="en-US" sz="1833" dirty="0"/>
          </a:p>
        </p:txBody>
      </p:sp>
      <p:sp>
        <p:nvSpPr>
          <p:cNvPr id="11" name="Text 6"/>
          <p:cNvSpPr/>
          <p:nvPr/>
        </p:nvSpPr>
        <p:spPr>
          <a:xfrm>
            <a:off x="7009111" y="3199706"/>
            <a:ext cx="1745059" cy="2721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data integrity and privacy, all communication between the backend and database is secured via SSL encryption.</a:t>
            </a:r>
            <a:endParaRPr lang="en-US" sz="1458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409" y="2495748"/>
            <a:ext cx="558800" cy="5588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85450" y="2495748"/>
            <a:ext cx="174505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Public URL Accessibility</a:t>
            </a:r>
            <a:endParaRPr lang="en-US" sz="1833" dirty="0"/>
          </a:p>
        </p:txBody>
      </p:sp>
      <p:sp>
        <p:nvSpPr>
          <p:cNvPr id="14" name="Text 8"/>
          <p:cNvSpPr/>
          <p:nvPr/>
        </p:nvSpPr>
        <p:spPr>
          <a:xfrm>
            <a:off x="9785450" y="3199706"/>
            <a:ext cx="1745059" cy="2419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application is readily accessible via a public URL, providing easy access and full independence from local hardware.</a:t>
            </a:r>
            <a:endParaRPr lang="en-US" sz="1458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F6B56-4917-3E72-EBFC-A34CC11E248E}"/>
              </a:ext>
            </a:extLst>
          </p:cNvPr>
          <p:cNvSpPr txBox="1"/>
          <p:nvPr/>
        </p:nvSpPr>
        <p:spPr>
          <a:xfrm>
            <a:off x="10564813" y="6425407"/>
            <a:ext cx="155575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5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132682"/>
            <a:ext cx="854948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Deployment &amp; Key Benefits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525364" y="2006798"/>
            <a:ext cx="4683026" cy="3718520"/>
          </a:xfrm>
          <a:prstGeom prst="roundRect">
            <a:avLst>
              <a:gd name="adj" fmla="val 3660"/>
            </a:avLst>
          </a:prstGeom>
          <a:solidFill>
            <a:srgbClr val="E6F2FF"/>
          </a:solidFill>
          <a:ln/>
        </p:spPr>
      </p:sp>
      <p:sp>
        <p:nvSpPr>
          <p:cNvPr id="4" name="Text 2"/>
          <p:cNvSpPr/>
          <p:nvPr/>
        </p:nvSpPr>
        <p:spPr>
          <a:xfrm>
            <a:off x="714375" y="2195811"/>
            <a:ext cx="3270746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– Aiven Cloud</a:t>
            </a:r>
            <a:endParaRPr lang="en-US" sz="2208" dirty="0"/>
          </a:p>
        </p:txBody>
      </p:sp>
      <p:sp>
        <p:nvSpPr>
          <p:cNvPr id="5" name="Text 3"/>
          <p:cNvSpPr/>
          <p:nvPr/>
        </p:nvSpPr>
        <p:spPr>
          <a:xfrm>
            <a:off x="714375" y="2739231"/>
            <a:ext cx="4305003" cy="2920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Managed MySQL:</a:t>
            </a: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Provides global accessibility with enterprise-grade features.</a:t>
            </a:r>
            <a:endParaRPr lang="en-US" sz="1458" dirty="0"/>
          </a:p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24/7 Availability:</a:t>
            </a: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Ensures continuous service with automatic backups and failover.</a:t>
            </a:r>
            <a:endParaRPr lang="en-US" sz="1458" dirty="0"/>
          </a:p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IP Allowlist Configuration:</a:t>
            </a: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Enhances security by restricting server access to authorized IPs.</a:t>
            </a:r>
            <a:endParaRPr lang="en-US" sz="1458" dirty="0"/>
          </a:p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SSL-Encrypted Communication:</a:t>
            </a: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All database interactions are secured with SSL.</a:t>
            </a:r>
            <a:endParaRPr lang="en-US" sz="1458" dirty="0"/>
          </a:p>
        </p:txBody>
      </p:sp>
      <p:sp>
        <p:nvSpPr>
          <p:cNvPr id="6" name="Text 4"/>
          <p:cNvSpPr/>
          <p:nvPr/>
        </p:nvSpPr>
        <p:spPr>
          <a:xfrm>
            <a:off x="5539781" y="2767608"/>
            <a:ext cx="3845719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Benefits of Deployment</a:t>
            </a:r>
            <a:endParaRPr lang="en-US" sz="2208" dirty="0"/>
          </a:p>
        </p:txBody>
      </p:sp>
      <p:sp>
        <p:nvSpPr>
          <p:cNvPr id="7" name="Text 5"/>
          <p:cNvSpPr/>
          <p:nvPr/>
        </p:nvSpPr>
        <p:spPr>
          <a:xfrm>
            <a:off x="5539780" y="3311029"/>
            <a:ext cx="5996980" cy="1776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Guaranteed 24/7 internet accessibility from anywhere.</a:t>
            </a:r>
            <a:endParaRPr lang="en-US" sz="1458" dirty="0"/>
          </a:p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local installation required, simplifying user onboarding.</a:t>
            </a:r>
            <a:endParaRPr lang="en-US" sz="1458" dirty="0"/>
          </a:p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multi-device access (Mobile &amp; Desktop) for flexibility.</a:t>
            </a:r>
            <a:endParaRPr lang="en-US" sz="1458" dirty="0"/>
          </a:p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 infrastructure ready for multiple concurrent users.</a:t>
            </a:r>
            <a:endParaRPr lang="en-US" sz="1458" dirty="0"/>
          </a:p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production-ready cloud infrastructure ensures reliability.</a:t>
            </a:r>
            <a:endParaRPr lang="en-US" sz="1458" dirty="0"/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13EF6911-C193-0595-62D3-AFF39C3A963E}"/>
              </a:ext>
            </a:extLst>
          </p:cNvPr>
          <p:cNvSpPr txBox="1"/>
          <p:nvPr/>
        </p:nvSpPr>
        <p:spPr>
          <a:xfrm>
            <a:off x="10564813" y="6425407"/>
            <a:ext cx="155575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5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48BA63-E199-0679-AFA4-D9D5DB7132F4}"/>
              </a:ext>
            </a:extLst>
          </p:cNvPr>
          <p:cNvSpPr txBox="1"/>
          <p:nvPr/>
        </p:nvSpPr>
        <p:spPr>
          <a:xfrm>
            <a:off x="3889375" y="3108639"/>
            <a:ext cx="6096000" cy="651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708"/>
              </a:lnSpc>
            </a:pPr>
            <a:r>
              <a:rPr lang="en-US" sz="6000" dirty="0"/>
              <a:t>THANK YOU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00520503-58A0-1D0E-0E51-E95ACED55A0D}"/>
              </a:ext>
            </a:extLst>
          </p:cNvPr>
          <p:cNvSpPr txBox="1"/>
          <p:nvPr/>
        </p:nvSpPr>
        <p:spPr>
          <a:xfrm>
            <a:off x="10564813" y="6417470"/>
            <a:ext cx="155575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105034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61492" y="1145977"/>
            <a:ext cx="1042591" cy="355203"/>
          </a:xfrm>
          <a:prstGeom prst="roundRect">
            <a:avLst>
              <a:gd name="adj" fmla="val 17880"/>
            </a:avLst>
          </a:prstGeom>
          <a:solidFill>
            <a:srgbClr val="CCE1FF"/>
          </a:solidFill>
          <a:ln/>
        </p:spPr>
      </p:sp>
      <p:sp>
        <p:nvSpPr>
          <p:cNvPr id="3" name="Text 1"/>
          <p:cNvSpPr/>
          <p:nvPr/>
        </p:nvSpPr>
        <p:spPr>
          <a:xfrm>
            <a:off x="774898" y="1202631"/>
            <a:ext cx="815777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OVERVIEW</a:t>
            </a:r>
            <a:endParaRPr lang="en-US" sz="1167" dirty="0"/>
          </a:p>
        </p:txBody>
      </p:sp>
      <p:sp>
        <p:nvSpPr>
          <p:cNvPr id="4" name="Text 2"/>
          <p:cNvSpPr/>
          <p:nvPr/>
        </p:nvSpPr>
        <p:spPr>
          <a:xfrm>
            <a:off x="661492" y="1576784"/>
            <a:ext cx="3780433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Objectives</a:t>
            </a:r>
            <a:endParaRPr lang="en-US" sz="2958" dirty="0"/>
          </a:p>
        </p:txBody>
      </p:sp>
      <p:sp>
        <p:nvSpPr>
          <p:cNvPr id="5" name="Shape 3"/>
          <p:cNvSpPr/>
          <p:nvPr/>
        </p:nvSpPr>
        <p:spPr>
          <a:xfrm>
            <a:off x="661492" y="2332732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E1FF"/>
          </a:solidFill>
          <a:ln w="7620">
            <a:solidFill>
              <a:srgbClr val="B2C7E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275755" y="2397621"/>
            <a:ext cx="4702076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Authentication &amp; Profile Management</a:t>
            </a:r>
            <a:endParaRPr lang="en-US" sz="1833" dirty="0"/>
          </a:p>
        </p:txBody>
      </p:sp>
      <p:sp>
        <p:nvSpPr>
          <p:cNvPr id="7" name="Text 5"/>
          <p:cNvSpPr/>
          <p:nvPr/>
        </p:nvSpPr>
        <p:spPr>
          <a:xfrm>
            <a:off x="1275755" y="3101579"/>
            <a:ext cx="470207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endParaRPr lang="en-US" sz="1458" dirty="0"/>
          </a:p>
        </p:txBody>
      </p:sp>
      <p:sp>
        <p:nvSpPr>
          <p:cNvPr id="8" name="Shape 6"/>
          <p:cNvSpPr/>
          <p:nvPr/>
        </p:nvSpPr>
        <p:spPr>
          <a:xfrm>
            <a:off x="6214070" y="2332732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E1FF"/>
          </a:solidFill>
          <a:ln w="7620">
            <a:solidFill>
              <a:srgbClr val="B2C7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828333" y="2397621"/>
            <a:ext cx="4702175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Speech Recognition &amp; Command Processing</a:t>
            </a:r>
            <a:endParaRPr lang="en-US" sz="1833" dirty="0"/>
          </a:p>
        </p:txBody>
      </p:sp>
      <p:sp>
        <p:nvSpPr>
          <p:cNvPr id="10" name="Text 8"/>
          <p:cNvSpPr/>
          <p:nvPr/>
        </p:nvSpPr>
        <p:spPr>
          <a:xfrm>
            <a:off x="6828333" y="3101579"/>
            <a:ext cx="470217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endParaRPr lang="en-US" sz="1458" dirty="0"/>
          </a:p>
        </p:txBody>
      </p:sp>
      <p:sp>
        <p:nvSpPr>
          <p:cNvPr id="11" name="Shape 9"/>
          <p:cNvSpPr/>
          <p:nvPr/>
        </p:nvSpPr>
        <p:spPr>
          <a:xfrm>
            <a:off x="661492" y="3356768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E1FF"/>
          </a:solidFill>
          <a:ln w="7620">
            <a:solidFill>
              <a:srgbClr val="B2C7E5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2" name="Text 10"/>
          <p:cNvSpPr/>
          <p:nvPr/>
        </p:nvSpPr>
        <p:spPr>
          <a:xfrm>
            <a:off x="1275755" y="3515428"/>
            <a:ext cx="3608784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Telegram&amp; Email API Integration</a:t>
            </a:r>
            <a:endParaRPr lang="en-US" sz="1833" dirty="0"/>
          </a:p>
        </p:txBody>
      </p:sp>
      <p:sp>
        <p:nvSpPr>
          <p:cNvPr id="13" name="Text 11"/>
          <p:cNvSpPr/>
          <p:nvPr/>
        </p:nvSpPr>
        <p:spPr>
          <a:xfrm>
            <a:off x="1275755" y="4255592"/>
            <a:ext cx="470207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endParaRPr lang="en-US" sz="1458" dirty="0"/>
          </a:p>
        </p:txBody>
      </p:sp>
      <p:sp>
        <p:nvSpPr>
          <p:cNvPr id="14" name="Shape 12"/>
          <p:cNvSpPr/>
          <p:nvPr/>
        </p:nvSpPr>
        <p:spPr>
          <a:xfrm>
            <a:off x="6206410" y="3515428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E1FF"/>
          </a:solidFill>
          <a:ln w="7620">
            <a:solidFill>
              <a:srgbClr val="B2C7E5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6828333" y="3580416"/>
            <a:ext cx="362128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Smart Reading &amp; Summarization</a:t>
            </a:r>
            <a:endParaRPr lang="en-US" sz="1833" dirty="0"/>
          </a:p>
        </p:txBody>
      </p:sp>
      <p:sp>
        <p:nvSpPr>
          <p:cNvPr id="16" name="Shape 14"/>
          <p:cNvSpPr/>
          <p:nvPr/>
        </p:nvSpPr>
        <p:spPr>
          <a:xfrm>
            <a:off x="661492" y="4510781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E1FF"/>
          </a:solidFill>
          <a:ln w="7620">
            <a:solidFill>
              <a:srgbClr val="B2C7E5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275667" y="4680159"/>
            <a:ext cx="464234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Context-Aware Reply &amp; Draft Suggestions</a:t>
            </a:r>
            <a:endParaRPr lang="en-US" sz="1833" dirty="0"/>
          </a:p>
        </p:txBody>
      </p:sp>
      <p:sp>
        <p:nvSpPr>
          <p:cNvPr id="18" name="Text 16"/>
          <p:cNvSpPr/>
          <p:nvPr/>
        </p:nvSpPr>
        <p:spPr>
          <a:xfrm>
            <a:off x="1275755" y="5409606"/>
            <a:ext cx="470207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endParaRPr lang="en-US" sz="1458" dirty="0"/>
          </a:p>
        </p:txBody>
      </p:sp>
      <p:sp>
        <p:nvSpPr>
          <p:cNvPr id="19" name="Shape 17"/>
          <p:cNvSpPr/>
          <p:nvPr/>
        </p:nvSpPr>
        <p:spPr>
          <a:xfrm>
            <a:off x="6214070" y="4611972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E1FF"/>
          </a:solidFill>
          <a:ln w="7620">
            <a:solidFill>
              <a:srgbClr val="B2C7E5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828333" y="4698504"/>
            <a:ext cx="327600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Admin &amp; Deployment Module</a:t>
            </a:r>
            <a:endParaRPr lang="en-US" sz="1833" dirty="0"/>
          </a:p>
        </p:txBody>
      </p:sp>
      <p:sp>
        <p:nvSpPr>
          <p:cNvPr id="21" name="Text 19"/>
          <p:cNvSpPr/>
          <p:nvPr/>
        </p:nvSpPr>
        <p:spPr>
          <a:xfrm>
            <a:off x="6828333" y="5409606"/>
            <a:ext cx="470217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endParaRPr lang="en-US" sz="1458" dirty="0"/>
          </a:p>
        </p:txBody>
      </p: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9D42F198-12E8-06F6-F58B-A605B8423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096" y="2420093"/>
            <a:ext cx="311845" cy="311845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576EA6D7-2161-95E5-C516-8743659E0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482" y="3416208"/>
            <a:ext cx="311845" cy="311845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72D8929C-E799-443A-FA67-A33D9C560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145" y="4581246"/>
            <a:ext cx="311845" cy="311845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9E34A70D-A926-5439-1E94-02106F2A6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0773" y="2420092"/>
            <a:ext cx="311845" cy="311845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B745C72B-CD3A-575A-D7F2-E95D1F6EE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0773" y="3595002"/>
            <a:ext cx="311845" cy="311845"/>
          </a:xfrm>
          <a:prstGeom prst="rect">
            <a:avLst/>
          </a:prstGeom>
        </p:spPr>
      </p:pic>
      <p:pic>
        <p:nvPicPr>
          <p:cNvPr id="27" name="Graphic 26" descr="Checkmark with solid fill">
            <a:extLst>
              <a:ext uri="{FF2B5EF4-FFF2-40B4-BE49-F238E27FC236}">
                <a16:creationId xmlns:a16="http://schemas.microsoft.com/office/drawing/2014/main" id="{4319E157-1C3F-E2F5-11D1-F6AFE70F0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3113" y="4690218"/>
            <a:ext cx="311845" cy="3118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E686A7-F165-3DB5-388B-FB3E2F30AAA1}"/>
              </a:ext>
            </a:extLst>
          </p:cNvPr>
          <p:cNvSpPr txBox="1"/>
          <p:nvPr/>
        </p:nvSpPr>
        <p:spPr>
          <a:xfrm>
            <a:off x="10636250" y="6463383"/>
            <a:ext cx="155575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953022" y="458986"/>
            <a:ext cx="1421011" cy="197644"/>
          </a:xfrm>
          <a:prstGeom prst="roundRect">
            <a:avLst>
              <a:gd name="adj" fmla="val 43746"/>
            </a:avLst>
          </a:prstGeom>
          <a:solidFill>
            <a:srgbClr val="CEE6FD"/>
          </a:solidFill>
          <a:ln/>
        </p:spPr>
      </p:sp>
      <p:sp>
        <p:nvSpPr>
          <p:cNvPr id="3" name="Text 1"/>
          <p:cNvSpPr/>
          <p:nvPr/>
        </p:nvSpPr>
        <p:spPr>
          <a:xfrm>
            <a:off x="2025055" y="495003"/>
            <a:ext cx="1276945" cy="125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58"/>
              </a:lnSpc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TECHNOLOGY LANDSCAPE</a:t>
            </a:r>
            <a:endParaRPr lang="en-US" sz="750" dirty="0"/>
          </a:p>
        </p:txBody>
      </p:sp>
      <p:sp>
        <p:nvSpPr>
          <p:cNvPr id="4" name="Text 2"/>
          <p:cNvSpPr/>
          <p:nvPr/>
        </p:nvSpPr>
        <p:spPr>
          <a:xfrm>
            <a:off x="1953022" y="687090"/>
            <a:ext cx="5717382" cy="375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17"/>
              </a:lnSpc>
            </a:pPr>
            <a:r>
              <a:rPr lang="en-US" sz="233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Technologies Driving the Assistant.</a:t>
            </a:r>
            <a:endParaRPr lang="en-US" sz="233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019" y="1176734"/>
            <a:ext cx="1719957" cy="171995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202457" y="2992041"/>
            <a:ext cx="1500982" cy="187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58"/>
              </a:lnSpc>
            </a:pPr>
            <a:r>
              <a:rPr lang="en-US" sz="1167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Web Technologies</a:t>
            </a:r>
            <a:endParaRPr lang="en-US" sz="1167" dirty="0"/>
          </a:p>
        </p:txBody>
      </p:sp>
      <p:sp>
        <p:nvSpPr>
          <p:cNvPr id="7" name="Text 4"/>
          <p:cNvSpPr/>
          <p:nvPr/>
        </p:nvSpPr>
        <p:spPr>
          <a:xfrm>
            <a:off x="1953022" y="3225404"/>
            <a:ext cx="1999953" cy="313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08"/>
              </a:lnSpc>
            </a:pPr>
            <a:r>
              <a:rPr lang="en-US" sz="917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HTML, CSS, and JavaScript for the responsive frontend user interface.</a:t>
            </a:r>
            <a:endParaRPr lang="en-US" sz="91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321" y="1176734"/>
            <a:ext cx="1719957" cy="171995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297759" y="2992041"/>
            <a:ext cx="1500982" cy="187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58"/>
              </a:lnSpc>
            </a:pPr>
            <a:r>
              <a:rPr lang="en-US" sz="1167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</a:t>
            </a:r>
            <a:endParaRPr lang="en-US" sz="1167" dirty="0"/>
          </a:p>
        </p:txBody>
      </p:sp>
      <p:sp>
        <p:nvSpPr>
          <p:cNvPr id="10" name="Text 6"/>
          <p:cNvSpPr/>
          <p:nvPr/>
        </p:nvSpPr>
        <p:spPr>
          <a:xfrm>
            <a:off x="4048324" y="3225404"/>
            <a:ext cx="1999953" cy="313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08"/>
              </a:lnSpc>
            </a:pPr>
            <a:r>
              <a:rPr lang="en-US" sz="917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Lightweight web framework for building the backend API.</a:t>
            </a:r>
            <a:endParaRPr lang="en-US" sz="917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622" y="1176734"/>
            <a:ext cx="1719957" cy="171995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393061" y="2992041"/>
            <a:ext cx="1500982" cy="187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58"/>
              </a:lnSpc>
            </a:pPr>
            <a:r>
              <a:rPr lang="en-US" sz="1167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My SQL</a:t>
            </a:r>
            <a:endParaRPr lang="en-US" sz="1167" dirty="0"/>
          </a:p>
        </p:txBody>
      </p:sp>
      <p:sp>
        <p:nvSpPr>
          <p:cNvPr id="13" name="Text 8"/>
          <p:cNvSpPr/>
          <p:nvPr/>
        </p:nvSpPr>
        <p:spPr>
          <a:xfrm>
            <a:off x="6143625" y="3225404"/>
            <a:ext cx="1999953" cy="313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08"/>
              </a:lnSpc>
            </a:pPr>
            <a:r>
              <a:rPr lang="en-US" sz="917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database for flexible data storage and session management.</a:t>
            </a:r>
            <a:endParaRPr lang="en-US" sz="917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8924" y="1176734"/>
            <a:ext cx="1719957" cy="171995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238927" y="2992041"/>
            <a:ext cx="1999953" cy="375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58"/>
              </a:lnSpc>
            </a:pPr>
            <a:r>
              <a:rPr lang="en-US" sz="1167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Gmail API &amp; Telegram Bot </a:t>
            </a:r>
            <a:endParaRPr lang="en-US" sz="1167" dirty="0"/>
          </a:p>
        </p:txBody>
      </p:sp>
      <p:sp>
        <p:nvSpPr>
          <p:cNvPr id="16" name="Text 10"/>
          <p:cNvSpPr/>
          <p:nvPr/>
        </p:nvSpPr>
        <p:spPr>
          <a:xfrm>
            <a:off x="8238925" y="3236813"/>
            <a:ext cx="1999953" cy="313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08"/>
              </a:lnSpc>
            </a:pPr>
            <a:r>
              <a:rPr lang="en-US" sz="917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Official API for secure and structured access to Gmail services.</a:t>
            </a:r>
            <a:endParaRPr lang="en-US" sz="917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0670" y="3879453"/>
            <a:ext cx="1719957" cy="171995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3250108" y="5694759"/>
            <a:ext cx="1500982" cy="187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58"/>
              </a:lnSpc>
            </a:pPr>
            <a:r>
              <a:rPr lang="en-US" sz="1167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OAuth 2.0</a:t>
            </a:r>
            <a:endParaRPr lang="en-US" sz="1167" dirty="0"/>
          </a:p>
        </p:txBody>
      </p:sp>
      <p:sp>
        <p:nvSpPr>
          <p:cNvPr id="19" name="Text 12"/>
          <p:cNvSpPr/>
          <p:nvPr/>
        </p:nvSpPr>
        <p:spPr>
          <a:xfrm>
            <a:off x="3000673" y="5928122"/>
            <a:ext cx="1999953" cy="313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08"/>
              </a:lnSpc>
            </a:pPr>
            <a:r>
              <a:rPr lang="en-US" sz="917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Industry-standard protocol for authentication and authorization.</a:t>
            </a:r>
            <a:endParaRPr lang="en-US" sz="917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5972" y="3879453"/>
            <a:ext cx="1719957" cy="1719957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5345410" y="5694759"/>
            <a:ext cx="1500982" cy="187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58"/>
              </a:lnSpc>
            </a:pPr>
            <a:r>
              <a:rPr lang="en-US" sz="1167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Web Speech API</a:t>
            </a:r>
            <a:endParaRPr lang="en-US" sz="1167" dirty="0"/>
          </a:p>
        </p:txBody>
      </p:sp>
      <p:sp>
        <p:nvSpPr>
          <p:cNvPr id="22" name="Text 14"/>
          <p:cNvSpPr/>
          <p:nvPr/>
        </p:nvSpPr>
        <p:spPr>
          <a:xfrm>
            <a:off x="5095974" y="5928122"/>
            <a:ext cx="1999953" cy="313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08"/>
              </a:lnSpc>
            </a:pPr>
            <a:r>
              <a:rPr lang="en-US" sz="917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Used for Voice recognition and generation</a:t>
            </a:r>
            <a:endParaRPr lang="en-US" sz="917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1273" y="3879453"/>
            <a:ext cx="1719957" cy="1719957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7440712" y="5694759"/>
            <a:ext cx="1500982" cy="187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58"/>
              </a:lnSpc>
            </a:pPr>
            <a:r>
              <a:rPr lang="en-US" sz="1167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Gemini AI</a:t>
            </a:r>
            <a:endParaRPr lang="en-US" sz="1167" dirty="0"/>
          </a:p>
        </p:txBody>
      </p:sp>
      <p:sp>
        <p:nvSpPr>
          <p:cNvPr id="25" name="Text 16"/>
          <p:cNvSpPr/>
          <p:nvPr/>
        </p:nvSpPr>
        <p:spPr>
          <a:xfrm>
            <a:off x="7191276" y="5928122"/>
            <a:ext cx="1999953" cy="470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08"/>
              </a:lnSpc>
            </a:pPr>
            <a:r>
              <a:rPr lang="en-US" sz="917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Used for summarization, context-aware smart replies, and intelligent message analysis.</a:t>
            </a:r>
            <a:endParaRPr lang="en-US" sz="917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2ED19F-7EB3-073F-0179-EC04E20FB81C}"/>
              </a:ext>
            </a:extLst>
          </p:cNvPr>
          <p:cNvSpPr txBox="1"/>
          <p:nvPr/>
        </p:nvSpPr>
        <p:spPr>
          <a:xfrm>
            <a:off x="10636250" y="6454994"/>
            <a:ext cx="155575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1272" y="674489"/>
            <a:ext cx="10889457" cy="1163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41"/>
              </a:lnSpc>
            </a:pPr>
            <a:r>
              <a:rPr lang="en-US" sz="3625" b="1" dirty="0">
                <a:solidFill>
                  <a:srgbClr val="353A8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 User Verification with Face-Based Biometric Authentication</a:t>
            </a:r>
            <a:endParaRPr lang="en-US" sz="3625" dirty="0"/>
          </a:p>
        </p:txBody>
      </p:sp>
      <p:sp>
        <p:nvSpPr>
          <p:cNvPr id="3" name="Text 1"/>
          <p:cNvSpPr/>
          <p:nvPr/>
        </p:nvSpPr>
        <p:spPr>
          <a:xfrm>
            <a:off x="651272" y="2203946"/>
            <a:ext cx="10889457" cy="590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Embrace the future of identity verification with our cutting-edge face-based biometric authentication system. Designed for the dynamic digital landscape of India, this solution offers unparalleled security and convenience..</a:t>
            </a:r>
            <a:endParaRPr lang="en-US" sz="1458" dirty="0"/>
          </a:p>
        </p:txBody>
      </p:sp>
      <p:sp>
        <p:nvSpPr>
          <p:cNvPr id="4" name="Shape 2"/>
          <p:cNvSpPr/>
          <p:nvPr/>
        </p:nvSpPr>
        <p:spPr>
          <a:xfrm>
            <a:off x="651272" y="3000970"/>
            <a:ext cx="3507681" cy="3182442"/>
          </a:xfrm>
          <a:prstGeom prst="roundRect">
            <a:avLst>
              <a:gd name="adj" fmla="val 3831"/>
            </a:avLst>
          </a:prstGeom>
          <a:solidFill>
            <a:srgbClr val="FFFFFF"/>
          </a:solidFill>
          <a:ln w="30480">
            <a:solidFill>
              <a:srgbClr val="C1C2D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25872" y="3000970"/>
            <a:ext cx="101600" cy="3182442"/>
          </a:xfrm>
          <a:prstGeom prst="roundRect">
            <a:avLst>
              <a:gd name="adj" fmla="val 76928"/>
            </a:avLst>
          </a:prstGeom>
          <a:solidFill>
            <a:srgbClr val="353A85"/>
          </a:solidFill>
          <a:ln/>
        </p:spPr>
      </p:sp>
      <p:sp>
        <p:nvSpPr>
          <p:cNvPr id="6" name="Text 4"/>
          <p:cNvSpPr/>
          <p:nvPr/>
        </p:nvSpPr>
        <p:spPr>
          <a:xfrm>
            <a:off x="938907" y="3212406"/>
            <a:ext cx="3008610" cy="697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8"/>
              </a:lnSpc>
            </a:pPr>
            <a:r>
              <a:rPr lang="en-US" sz="2167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Password Verification (Knowledge Factor)</a:t>
            </a:r>
            <a:endParaRPr lang="en-US" sz="2167" dirty="0"/>
          </a:p>
        </p:txBody>
      </p:sp>
      <p:sp>
        <p:nvSpPr>
          <p:cNvPr id="7" name="Text 5"/>
          <p:cNvSpPr/>
          <p:nvPr/>
        </p:nvSpPr>
        <p:spPr>
          <a:xfrm>
            <a:off x="938907" y="4019947"/>
            <a:ext cx="3008610" cy="1901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92"/>
              </a:lnSpc>
              <a:buSzPct val="100000"/>
              <a:buChar char="•"/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enters username &amp; password</a:t>
            </a:r>
            <a:endParaRPr lang="en-US" sz="1458" dirty="0"/>
          </a:p>
          <a:p>
            <a:pPr marL="285739" indent="-285739">
              <a:lnSpc>
                <a:spcPts val="2292"/>
              </a:lnSpc>
              <a:buSzPct val="100000"/>
              <a:buChar char="•"/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Password securely hashed using </a:t>
            </a:r>
            <a:r>
              <a:rPr lang="en-US" sz="1458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Bcrypt</a:t>
            </a:r>
            <a:endParaRPr lang="en-US" sz="1458" dirty="0"/>
          </a:p>
          <a:p>
            <a:pPr marL="285739" indent="-285739">
              <a:lnSpc>
                <a:spcPts val="2292"/>
              </a:lnSpc>
              <a:buSzPct val="100000"/>
              <a:buChar char="•"/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verifies credentials from MySQL database</a:t>
            </a:r>
            <a:endParaRPr lang="en-US" sz="1458" dirty="0"/>
          </a:p>
        </p:txBody>
      </p:sp>
      <p:sp>
        <p:nvSpPr>
          <p:cNvPr id="8" name="Shape 6"/>
          <p:cNvSpPr/>
          <p:nvPr/>
        </p:nvSpPr>
        <p:spPr>
          <a:xfrm>
            <a:off x="4342110" y="3000970"/>
            <a:ext cx="3507681" cy="3182442"/>
          </a:xfrm>
          <a:prstGeom prst="roundRect">
            <a:avLst>
              <a:gd name="adj" fmla="val 3831"/>
            </a:avLst>
          </a:prstGeom>
          <a:solidFill>
            <a:srgbClr val="FFFFFF"/>
          </a:solidFill>
          <a:ln w="30480">
            <a:solidFill>
              <a:srgbClr val="C1C2D6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4316710" y="3000970"/>
            <a:ext cx="101600" cy="3182442"/>
          </a:xfrm>
          <a:prstGeom prst="roundRect">
            <a:avLst>
              <a:gd name="adj" fmla="val 76928"/>
            </a:avLst>
          </a:prstGeom>
          <a:solidFill>
            <a:srgbClr val="353A85"/>
          </a:solidFill>
          <a:ln/>
        </p:spPr>
      </p:sp>
      <p:sp>
        <p:nvSpPr>
          <p:cNvPr id="10" name="Text 8"/>
          <p:cNvSpPr/>
          <p:nvPr/>
        </p:nvSpPr>
        <p:spPr>
          <a:xfrm>
            <a:off x="4629745" y="3212406"/>
            <a:ext cx="3008610" cy="581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Face Recognition</a:t>
            </a:r>
            <a:endParaRPr lang="en-US" sz="1792" dirty="0"/>
          </a:p>
        </p:txBody>
      </p:sp>
      <p:sp>
        <p:nvSpPr>
          <p:cNvPr id="11" name="Text 9"/>
          <p:cNvSpPr/>
          <p:nvPr/>
        </p:nvSpPr>
        <p:spPr>
          <a:xfrm>
            <a:off x="4629745" y="3903663"/>
            <a:ext cx="3008610" cy="2068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implements advanced </a:t>
            </a:r>
            <a:r>
              <a:rPr lang="en-US" sz="1458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face recognition</a:t>
            </a: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leveraging OpenCV’s powerful computer vision algorithms to verify users seamlessly and securely without passwords, ensuring a smooth and intuitive user experience.</a:t>
            </a:r>
            <a:endParaRPr lang="en-US" sz="1458" dirty="0"/>
          </a:p>
        </p:txBody>
      </p:sp>
      <p:sp>
        <p:nvSpPr>
          <p:cNvPr id="12" name="Shape 10"/>
          <p:cNvSpPr/>
          <p:nvPr/>
        </p:nvSpPr>
        <p:spPr>
          <a:xfrm>
            <a:off x="8032949" y="3000970"/>
            <a:ext cx="3507681" cy="3182442"/>
          </a:xfrm>
          <a:prstGeom prst="roundRect">
            <a:avLst>
              <a:gd name="adj" fmla="val 3831"/>
            </a:avLst>
          </a:prstGeom>
          <a:solidFill>
            <a:srgbClr val="FFFFFF"/>
          </a:solidFill>
          <a:ln w="30480">
            <a:solidFill>
              <a:srgbClr val="C1C2D6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007548" y="3000970"/>
            <a:ext cx="101600" cy="3182442"/>
          </a:xfrm>
          <a:prstGeom prst="roundRect">
            <a:avLst>
              <a:gd name="adj" fmla="val 76928"/>
            </a:avLst>
          </a:prstGeom>
          <a:solidFill>
            <a:srgbClr val="353A85"/>
          </a:solidFill>
          <a:ln/>
        </p:spPr>
      </p:sp>
      <p:sp>
        <p:nvSpPr>
          <p:cNvPr id="14" name="Text 12"/>
          <p:cNvSpPr/>
          <p:nvPr/>
        </p:nvSpPr>
        <p:spPr>
          <a:xfrm>
            <a:off x="8320583" y="3212406"/>
            <a:ext cx="3008610" cy="581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 Google OAuth 2.0 Login</a:t>
            </a:r>
            <a:endParaRPr lang="en-US" sz="1792" dirty="0"/>
          </a:p>
        </p:txBody>
      </p:sp>
      <p:sp>
        <p:nvSpPr>
          <p:cNvPr id="15" name="Text 13"/>
          <p:cNvSpPr/>
          <p:nvPr/>
        </p:nvSpPr>
        <p:spPr>
          <a:xfrm>
            <a:off x="8320583" y="3903663"/>
            <a:ext cx="3008610" cy="886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authenticate directly via Google, ensuring trusted and secure identity verification.</a:t>
            </a:r>
            <a:endParaRPr lang="en-US" sz="1458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A2F08C-B8E0-5F32-3C8E-EDE492B85890}"/>
              </a:ext>
            </a:extLst>
          </p:cNvPr>
          <p:cNvSpPr txBox="1"/>
          <p:nvPr/>
        </p:nvSpPr>
        <p:spPr>
          <a:xfrm>
            <a:off x="10636250" y="6446605"/>
            <a:ext cx="155575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25934" y="622796"/>
            <a:ext cx="1581745" cy="295374"/>
          </a:xfrm>
          <a:prstGeom prst="roundRect">
            <a:avLst>
              <a:gd name="adj" fmla="val 38308"/>
            </a:avLst>
          </a:prstGeom>
          <a:solidFill>
            <a:srgbClr val="CEE6FD"/>
          </a:solidFill>
          <a:ln/>
        </p:spPr>
      </p:sp>
      <p:sp>
        <p:nvSpPr>
          <p:cNvPr id="3" name="Text 1"/>
          <p:cNvSpPr/>
          <p:nvPr/>
        </p:nvSpPr>
        <p:spPr>
          <a:xfrm>
            <a:off x="1220193" y="669925"/>
            <a:ext cx="1393230" cy="20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CORE FUNCTIONALITY</a:t>
            </a:r>
            <a:endParaRPr lang="en-US" sz="958" dirty="0"/>
          </a:p>
        </p:txBody>
      </p:sp>
      <p:sp>
        <p:nvSpPr>
          <p:cNvPr id="4" name="Text 2"/>
          <p:cNvSpPr/>
          <p:nvPr/>
        </p:nvSpPr>
        <p:spPr>
          <a:xfrm>
            <a:off x="1125934" y="980976"/>
            <a:ext cx="9224268" cy="491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33"/>
              </a:lnSpc>
            </a:pPr>
            <a:r>
              <a:rPr lang="en-US" sz="308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Speech-to-Text (STT) Module: Voice to Command</a:t>
            </a:r>
            <a:endParaRPr lang="en-US" sz="3083" dirty="0"/>
          </a:p>
        </p:txBody>
      </p:sp>
      <p:sp>
        <p:nvSpPr>
          <p:cNvPr id="5" name="Text 3"/>
          <p:cNvSpPr/>
          <p:nvPr/>
        </p:nvSpPr>
        <p:spPr>
          <a:xfrm>
            <a:off x="1125934" y="1707753"/>
            <a:ext cx="9940032" cy="251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STT module forms the critical bridge between spoken language and actionable commands, enabling seamless voice interaction.</a:t>
            </a:r>
            <a:endParaRPr lang="en-US" sz="1208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934" y="2312591"/>
            <a:ext cx="3745905" cy="374590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261570" y="2277270"/>
            <a:ext cx="5810647" cy="502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208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Audio Input Capture:</a:t>
            </a:r>
            <a:r>
              <a:rPr lang="en-US" sz="120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Reliably captures spoken audio from the user's microphone.</a:t>
            </a:r>
            <a:endParaRPr lang="en-US" sz="1208" dirty="0"/>
          </a:p>
        </p:txBody>
      </p:sp>
      <p:sp>
        <p:nvSpPr>
          <p:cNvPr id="8" name="Text 5"/>
          <p:cNvSpPr/>
          <p:nvPr/>
        </p:nvSpPr>
        <p:spPr>
          <a:xfrm>
            <a:off x="5261570" y="2835077"/>
            <a:ext cx="5810647" cy="502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208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Speech-to-Text Conversion:</a:t>
            </a:r>
            <a:r>
              <a:rPr lang="en-US" sz="120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Converts the captured spoken commands into accurate text.</a:t>
            </a:r>
            <a:endParaRPr lang="en-US" sz="1208" dirty="0"/>
          </a:p>
        </p:txBody>
      </p:sp>
      <p:sp>
        <p:nvSpPr>
          <p:cNvPr id="9" name="Text 6"/>
          <p:cNvSpPr/>
          <p:nvPr/>
        </p:nvSpPr>
        <p:spPr>
          <a:xfrm>
            <a:off x="5261570" y="3392885"/>
            <a:ext cx="5810647" cy="502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208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Primary Input Mechanism:</a:t>
            </a:r>
            <a:r>
              <a:rPr lang="en-US" sz="120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Serves as the fundamental method for user interaction.</a:t>
            </a:r>
            <a:endParaRPr lang="en-US" sz="1208" dirty="0"/>
          </a:p>
        </p:txBody>
      </p:sp>
      <p:sp>
        <p:nvSpPr>
          <p:cNvPr id="10" name="Text 7"/>
          <p:cNvSpPr/>
          <p:nvPr/>
        </p:nvSpPr>
        <p:spPr>
          <a:xfrm>
            <a:off x="5261570" y="3950693"/>
            <a:ext cx="5810647" cy="502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958"/>
              </a:lnSpc>
              <a:buSzPct val="100000"/>
              <a:buChar char="•"/>
            </a:pPr>
            <a:r>
              <a:rPr lang="en-US" sz="1208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Hands-Free Interaction:</a:t>
            </a:r>
            <a:r>
              <a:rPr lang="en-US" sz="120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Facilitates a truly hands-free experience for email management.</a:t>
            </a:r>
            <a:endParaRPr lang="en-US" sz="1208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6799CE-525F-4FF6-F09C-FF978AD45596}"/>
              </a:ext>
            </a:extLst>
          </p:cNvPr>
          <p:cNvSpPr txBox="1"/>
          <p:nvPr/>
        </p:nvSpPr>
        <p:spPr>
          <a:xfrm>
            <a:off x="10636250" y="6446605"/>
            <a:ext cx="155575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43471" y="577652"/>
            <a:ext cx="1640383" cy="306189"/>
          </a:xfrm>
          <a:prstGeom prst="roundRect">
            <a:avLst>
              <a:gd name="adj" fmla="val 38312"/>
            </a:avLst>
          </a:prstGeom>
          <a:solidFill>
            <a:srgbClr val="CEE6FD"/>
          </a:solidFill>
          <a:ln/>
        </p:spPr>
      </p:sp>
      <p:sp>
        <p:nvSpPr>
          <p:cNvPr id="3" name="Text 1"/>
          <p:cNvSpPr/>
          <p:nvPr/>
        </p:nvSpPr>
        <p:spPr>
          <a:xfrm>
            <a:off x="1041202" y="626468"/>
            <a:ext cx="1444923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CORE FUNCTIONALITY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943471" y="948929"/>
            <a:ext cx="10304958" cy="1018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000"/>
              </a:lnSpc>
            </a:pPr>
            <a:r>
              <a:rPr lang="en-US" sz="3167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Voice Command Processing: Understanding User Intent</a:t>
            </a:r>
            <a:endParaRPr lang="en-US" sz="3167" dirty="0"/>
          </a:p>
        </p:txBody>
      </p:sp>
      <p:sp>
        <p:nvSpPr>
          <p:cNvPr id="5" name="Text 3"/>
          <p:cNvSpPr/>
          <p:nvPr/>
        </p:nvSpPr>
        <p:spPr>
          <a:xfrm>
            <a:off x="943471" y="2211487"/>
            <a:ext cx="10304958" cy="26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module intelligently interprets transcribed text, translating natural language into specific email actions.</a:t>
            </a:r>
            <a:endParaRPr lang="en-US" sz="12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71" y="2655392"/>
            <a:ext cx="5152430" cy="65166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06388" y="3469978"/>
            <a:ext cx="2036465" cy="254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58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Text Input</a:t>
            </a:r>
            <a:endParaRPr lang="en-US" sz="1583" dirty="0"/>
          </a:p>
        </p:txBody>
      </p:sp>
      <p:sp>
        <p:nvSpPr>
          <p:cNvPr id="8" name="Text 5"/>
          <p:cNvSpPr/>
          <p:nvPr/>
        </p:nvSpPr>
        <p:spPr>
          <a:xfrm>
            <a:off x="1106388" y="3822304"/>
            <a:ext cx="4826595" cy="26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Receives text from the STT module.</a:t>
            </a:r>
            <a:endParaRPr lang="en-US" sz="12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01" y="2655392"/>
            <a:ext cx="5152529" cy="65166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258818" y="3469978"/>
            <a:ext cx="2036465" cy="254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58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Intent Identification</a:t>
            </a:r>
            <a:endParaRPr lang="en-US" sz="1583" dirty="0"/>
          </a:p>
        </p:txBody>
      </p:sp>
      <p:sp>
        <p:nvSpPr>
          <p:cNvPr id="11" name="Text 7"/>
          <p:cNvSpPr/>
          <p:nvPr/>
        </p:nvSpPr>
        <p:spPr>
          <a:xfrm>
            <a:off x="6258819" y="3822304"/>
            <a:ext cx="4826694" cy="26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Identifies the user's purpose and desired action.</a:t>
            </a:r>
            <a:endParaRPr lang="en-US" sz="12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471" y="4245869"/>
            <a:ext cx="5152430" cy="65166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06388" y="5060454"/>
            <a:ext cx="2036465" cy="254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58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Action Execution</a:t>
            </a:r>
            <a:endParaRPr lang="en-US" sz="1583" dirty="0"/>
          </a:p>
        </p:txBody>
      </p:sp>
      <p:sp>
        <p:nvSpPr>
          <p:cNvPr id="14" name="Text 9"/>
          <p:cNvSpPr/>
          <p:nvPr/>
        </p:nvSpPr>
        <p:spPr>
          <a:xfrm>
            <a:off x="1106388" y="5412780"/>
            <a:ext cx="4826595" cy="26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Executes commands like reading or navigating emails.</a:t>
            </a:r>
            <a:endParaRPr lang="en-US" sz="12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01" y="4245869"/>
            <a:ext cx="5152529" cy="651669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258818" y="5060454"/>
            <a:ext cx="2036465" cy="254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583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Error Handling</a:t>
            </a:r>
            <a:endParaRPr lang="en-US" sz="1583" dirty="0"/>
          </a:p>
        </p:txBody>
      </p:sp>
      <p:sp>
        <p:nvSpPr>
          <p:cNvPr id="17" name="Text 11"/>
          <p:cNvSpPr/>
          <p:nvPr/>
        </p:nvSpPr>
        <p:spPr>
          <a:xfrm>
            <a:off x="6258819" y="5412780"/>
            <a:ext cx="4826694" cy="26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Manages invalid or unrecognised commands gracefully.</a:t>
            </a:r>
            <a:endParaRPr lang="en-US" sz="1250" dirty="0"/>
          </a:p>
        </p:txBody>
      </p:sp>
      <p:sp>
        <p:nvSpPr>
          <p:cNvPr id="18" name="Text 12"/>
          <p:cNvSpPr/>
          <p:nvPr/>
        </p:nvSpPr>
        <p:spPr>
          <a:xfrm>
            <a:off x="943471" y="6019602"/>
            <a:ext cx="10304958" cy="26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By precisely identifying user intent, the system ensures that voice commands are translated into accurate and desired email operations.</a:t>
            </a:r>
            <a:endParaRPr lang="en-US" sz="12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CFB200-6957-406E-E287-B8FD48745D0A}"/>
              </a:ext>
            </a:extLst>
          </p:cNvPr>
          <p:cNvSpPr txBox="1"/>
          <p:nvPr/>
        </p:nvSpPr>
        <p:spPr>
          <a:xfrm>
            <a:off x="10556875" y="6429376"/>
            <a:ext cx="155575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61492" y="811609"/>
            <a:ext cx="1446312" cy="355203"/>
          </a:xfrm>
          <a:prstGeom prst="roundRect">
            <a:avLst>
              <a:gd name="adj" fmla="val 17880"/>
            </a:avLst>
          </a:prstGeom>
          <a:solidFill>
            <a:srgbClr val="CCE1FF"/>
          </a:solidFill>
          <a:ln/>
        </p:spPr>
        <p:txBody>
          <a:bodyPr/>
          <a:lstStyle/>
          <a:p>
            <a:endParaRPr lang="en-IN" sz="1500" dirty="0"/>
          </a:p>
        </p:txBody>
      </p:sp>
      <p:sp>
        <p:nvSpPr>
          <p:cNvPr id="3" name="Text 1"/>
          <p:cNvSpPr/>
          <p:nvPr/>
        </p:nvSpPr>
        <p:spPr>
          <a:xfrm>
            <a:off x="774899" y="868263"/>
            <a:ext cx="1219498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FUNCTIONALITY</a:t>
            </a:r>
            <a:endParaRPr lang="en-US" sz="1167" dirty="0"/>
          </a:p>
        </p:txBody>
      </p:sp>
      <p:sp>
        <p:nvSpPr>
          <p:cNvPr id="4" name="Text 2"/>
          <p:cNvSpPr/>
          <p:nvPr/>
        </p:nvSpPr>
        <p:spPr>
          <a:xfrm>
            <a:off x="661492" y="1242418"/>
            <a:ext cx="6819305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Open Email: Accessing Your Messages</a:t>
            </a:r>
            <a:endParaRPr lang="en-US" sz="2958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2210991"/>
            <a:ext cx="4000897" cy="315029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61492" y="5375746"/>
            <a:ext cx="407084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endParaRPr lang="en-US" sz="1458" dirty="0"/>
          </a:p>
        </p:txBody>
      </p:sp>
      <p:sp>
        <p:nvSpPr>
          <p:cNvPr id="7" name="Text 4"/>
          <p:cNvSpPr/>
          <p:nvPr/>
        </p:nvSpPr>
        <p:spPr>
          <a:xfrm>
            <a:off x="5199857" y="2187377"/>
            <a:ext cx="4586288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Seamless Access to Email Content</a:t>
            </a:r>
            <a:endParaRPr lang="en-US" sz="2208" dirty="0"/>
          </a:p>
        </p:txBody>
      </p:sp>
      <p:sp>
        <p:nvSpPr>
          <p:cNvPr id="8" name="Text 5"/>
          <p:cNvSpPr/>
          <p:nvPr/>
        </p:nvSpPr>
        <p:spPr>
          <a:xfrm>
            <a:off x="5199857" y="2730797"/>
            <a:ext cx="6336903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system empowers users to open any email from their Inbox or Sent folders. Once opened, emails are clearly displayed with the </a:t>
            </a:r>
            <a:r>
              <a:rPr lang="en-US" sz="1458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subject, sender/receiver, and the full email body content</a:t>
            </a: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458" dirty="0"/>
          </a:p>
        </p:txBody>
      </p:sp>
      <p:sp>
        <p:nvSpPr>
          <p:cNvPr id="9" name="Text 6"/>
          <p:cNvSpPr/>
          <p:nvPr/>
        </p:nvSpPr>
        <p:spPr>
          <a:xfrm>
            <a:off x="5199857" y="382706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How It Works:</a:t>
            </a:r>
            <a:endParaRPr lang="en-US" sz="1833" dirty="0"/>
          </a:p>
        </p:txBody>
      </p:sp>
      <p:sp>
        <p:nvSpPr>
          <p:cNvPr id="10" name="Text 7"/>
          <p:cNvSpPr/>
          <p:nvPr/>
        </p:nvSpPr>
        <p:spPr>
          <a:xfrm>
            <a:off x="5199857" y="4311353"/>
            <a:ext cx="6336903" cy="1209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Each email is assigned a unique Gmail message ID.</a:t>
            </a:r>
            <a:endParaRPr lang="en-US" sz="1458" dirty="0"/>
          </a:p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Upon user voice command, this ID is sent to the backend.</a:t>
            </a:r>
            <a:endParaRPr lang="en-US" sz="1458" dirty="0"/>
          </a:p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Gmail API fetches the complete email content.</a:t>
            </a:r>
            <a:endParaRPr lang="en-US" sz="1458" dirty="0"/>
          </a:p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Content is then rendered in an easily readable format.</a:t>
            </a:r>
            <a:endParaRPr lang="en-US" sz="1458" dirty="0"/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C497C35-720E-5564-2CE6-80EF8CD68B92}"/>
              </a:ext>
            </a:extLst>
          </p:cNvPr>
          <p:cNvSpPr txBox="1"/>
          <p:nvPr/>
        </p:nvSpPr>
        <p:spPr>
          <a:xfrm>
            <a:off x="10564813" y="6409532"/>
            <a:ext cx="155575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61492" y="585887"/>
            <a:ext cx="1471811" cy="355203"/>
          </a:xfrm>
          <a:prstGeom prst="roundRect">
            <a:avLst>
              <a:gd name="adj" fmla="val 17880"/>
            </a:avLst>
          </a:prstGeom>
          <a:solidFill>
            <a:srgbClr val="CCE1FF"/>
          </a:solidFill>
          <a:ln/>
        </p:spPr>
        <p:txBody>
          <a:bodyPr/>
          <a:lstStyle/>
          <a:p>
            <a:endParaRPr lang="en-IN" sz="1500" dirty="0"/>
          </a:p>
        </p:txBody>
      </p:sp>
      <p:sp>
        <p:nvSpPr>
          <p:cNvPr id="3" name="Text 1"/>
          <p:cNvSpPr/>
          <p:nvPr/>
        </p:nvSpPr>
        <p:spPr>
          <a:xfrm>
            <a:off x="774898" y="642541"/>
            <a:ext cx="1244997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VOICE CONTROL</a:t>
            </a:r>
            <a:endParaRPr lang="en-US" sz="1167" dirty="0"/>
          </a:p>
        </p:txBody>
      </p:sp>
      <p:sp>
        <p:nvSpPr>
          <p:cNvPr id="4" name="Text 2"/>
          <p:cNvSpPr/>
          <p:nvPr/>
        </p:nvSpPr>
        <p:spPr>
          <a:xfrm>
            <a:off x="661492" y="1016694"/>
            <a:ext cx="10059988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Voice-Controlled Email Opening: Enhanced Accessibility</a:t>
            </a:r>
            <a:endParaRPr lang="en-US" sz="2958" dirty="0"/>
          </a:p>
        </p:txBody>
      </p:sp>
      <p:sp>
        <p:nvSpPr>
          <p:cNvPr id="5" name="Shape 3"/>
          <p:cNvSpPr/>
          <p:nvPr/>
        </p:nvSpPr>
        <p:spPr>
          <a:xfrm>
            <a:off x="525364" y="1772642"/>
            <a:ext cx="7968754" cy="4499372"/>
          </a:xfrm>
          <a:prstGeom prst="roundRect">
            <a:avLst>
              <a:gd name="adj" fmla="val 302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 sz="1500" dirty="0"/>
          </a:p>
        </p:txBody>
      </p:sp>
      <p:sp>
        <p:nvSpPr>
          <p:cNvPr id="6" name="Shape 4"/>
          <p:cNvSpPr/>
          <p:nvPr/>
        </p:nvSpPr>
        <p:spPr>
          <a:xfrm>
            <a:off x="714376" y="1985269"/>
            <a:ext cx="3700859" cy="2425204"/>
          </a:xfrm>
          <a:prstGeom prst="roundRect">
            <a:avLst>
              <a:gd name="adj" fmla="val 3274"/>
            </a:avLst>
          </a:prstGeom>
          <a:solidFill>
            <a:srgbClr val="FFFFFF"/>
          </a:solidFill>
          <a:ln w="30480">
            <a:solidFill>
              <a:srgbClr val="B2C7E5"/>
            </a:solidFill>
            <a:prstDash val="solid"/>
          </a:ln>
        </p:spPr>
        <p:txBody>
          <a:bodyPr/>
          <a:lstStyle/>
          <a:p>
            <a:endParaRPr lang="en-IN" sz="1500" dirty="0"/>
          </a:p>
        </p:txBody>
      </p:sp>
      <p:sp>
        <p:nvSpPr>
          <p:cNvPr id="7" name="Text 5"/>
          <p:cNvSpPr/>
          <p:nvPr/>
        </p:nvSpPr>
        <p:spPr>
          <a:xfrm>
            <a:off x="928787" y="219968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Natural Commands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928787" y="2683967"/>
            <a:ext cx="3272036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Users can open emails with intuitive voice commands like, </a:t>
            </a:r>
            <a:r>
              <a:rPr lang="en-US" sz="1458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"Open mail one," "Open first email,"</a:t>
            </a: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or </a:t>
            </a:r>
            <a:r>
              <a:rPr lang="en-US" sz="1458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"Open this mail."</a:t>
            </a:r>
            <a:endParaRPr lang="en-US" sz="1458" dirty="0"/>
          </a:p>
        </p:txBody>
      </p:sp>
      <p:sp>
        <p:nvSpPr>
          <p:cNvPr id="9" name="Shape 7"/>
          <p:cNvSpPr/>
          <p:nvPr/>
        </p:nvSpPr>
        <p:spPr>
          <a:xfrm>
            <a:off x="4604246" y="1985269"/>
            <a:ext cx="3700859" cy="2425204"/>
          </a:xfrm>
          <a:prstGeom prst="roundRect">
            <a:avLst>
              <a:gd name="adj" fmla="val 3274"/>
            </a:avLst>
          </a:prstGeom>
          <a:solidFill>
            <a:srgbClr val="FFFFFF"/>
          </a:solidFill>
          <a:ln w="30480">
            <a:solidFill>
              <a:srgbClr val="B2C7E5"/>
            </a:solidFill>
            <a:prstDash val="solid"/>
          </a:ln>
        </p:spPr>
        <p:txBody>
          <a:bodyPr/>
          <a:lstStyle/>
          <a:p>
            <a:endParaRPr lang="en-IN" sz="1500" dirty="0"/>
          </a:p>
        </p:txBody>
      </p:sp>
      <p:sp>
        <p:nvSpPr>
          <p:cNvPr id="10" name="Text 8"/>
          <p:cNvSpPr/>
          <p:nvPr/>
        </p:nvSpPr>
        <p:spPr>
          <a:xfrm>
            <a:off x="4818658" y="219968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Intelligent Mapping</a:t>
            </a:r>
            <a:endParaRPr lang="en-US" sz="1833" dirty="0"/>
          </a:p>
        </p:txBody>
      </p:sp>
      <p:sp>
        <p:nvSpPr>
          <p:cNvPr id="11" name="Text 9"/>
          <p:cNvSpPr/>
          <p:nvPr/>
        </p:nvSpPr>
        <p:spPr>
          <a:xfrm>
            <a:off x="4818658" y="2683967"/>
            <a:ext cx="3272036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 intelligently maps your voice command to the corresponding email index, ensuring the correct email is opened automatically</a:t>
            </a:r>
            <a:endParaRPr lang="en-US" sz="1458" dirty="0"/>
          </a:p>
        </p:txBody>
      </p:sp>
      <p:sp>
        <p:nvSpPr>
          <p:cNvPr id="12" name="Text 10"/>
          <p:cNvSpPr/>
          <p:nvPr/>
        </p:nvSpPr>
        <p:spPr>
          <a:xfrm>
            <a:off x="714375" y="4623098"/>
            <a:ext cx="2835275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Benefits:</a:t>
            </a:r>
            <a:endParaRPr lang="en-US" sz="2208" dirty="0"/>
          </a:p>
        </p:txBody>
      </p:sp>
      <p:sp>
        <p:nvSpPr>
          <p:cNvPr id="13" name="Text 11"/>
          <p:cNvSpPr/>
          <p:nvPr/>
        </p:nvSpPr>
        <p:spPr>
          <a:xfrm>
            <a:off x="714375" y="5166519"/>
            <a:ext cx="7590731" cy="907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Completely hands-free operation.</a:t>
            </a:r>
            <a:endParaRPr lang="en-US" sz="1458" dirty="0"/>
          </a:p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Accelerated navigation through emails.</a:t>
            </a:r>
            <a:endParaRPr lang="en-US" sz="1458" dirty="0"/>
          </a:p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Significantly improves overall accessibility for all users.</a:t>
            </a:r>
            <a:endParaRPr lang="en-US" sz="1458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507" y="1985268"/>
            <a:ext cx="2711252" cy="27112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D6E12F-F3E4-CF7C-A03D-5C19C5D15978}"/>
              </a:ext>
            </a:extLst>
          </p:cNvPr>
          <p:cNvSpPr txBox="1"/>
          <p:nvPr/>
        </p:nvSpPr>
        <p:spPr>
          <a:xfrm>
            <a:off x="10564813" y="6409532"/>
            <a:ext cx="155575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1478</Words>
  <Application>Microsoft Office PowerPoint</Application>
  <PresentationFormat>Widescreen</PresentationFormat>
  <Paragraphs>210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Instrument Sans Medium</vt:lpstr>
      <vt:lpstr>Instrument Sans Semi Bold</vt:lpstr>
      <vt:lpstr>Inter</vt:lpstr>
      <vt:lpstr>Inter Bold</vt:lpstr>
      <vt:lpstr>Inter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vaghevi pappala</dc:creator>
  <cp:lastModifiedBy>vaghevi pappala</cp:lastModifiedBy>
  <cp:revision>11</cp:revision>
  <dcterms:created xsi:type="dcterms:W3CDTF">2026-02-16T12:54:26Z</dcterms:created>
  <dcterms:modified xsi:type="dcterms:W3CDTF">2026-02-18T13:26:39Z</dcterms:modified>
</cp:coreProperties>
</file>